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4" r:id="rId2"/>
    <p:sldId id="257" r:id="rId3"/>
    <p:sldId id="355" r:id="rId4"/>
    <p:sldId id="362" r:id="rId5"/>
    <p:sldId id="401" r:id="rId6"/>
    <p:sldId id="402" r:id="rId7"/>
    <p:sldId id="258" r:id="rId8"/>
    <p:sldId id="334" r:id="rId9"/>
    <p:sldId id="359" r:id="rId10"/>
    <p:sldId id="360" r:id="rId11"/>
    <p:sldId id="356" r:id="rId12"/>
    <p:sldId id="363" r:id="rId13"/>
    <p:sldId id="364" r:id="rId14"/>
    <p:sldId id="406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7" r:id="rId50"/>
    <p:sldId id="403" r:id="rId51"/>
    <p:sldId id="404" r:id="rId52"/>
    <p:sldId id="321" r:id="rId53"/>
  </p:sldIdLst>
  <p:sldSz cx="9144000" cy="5145088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BFBFB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>
      <p:cViewPr>
        <p:scale>
          <a:sx n="75" d="100"/>
          <a:sy n="75" d="100"/>
        </p:scale>
        <p:origin x="1004" y="220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01C70-6502-44E4-849C-EDB87F4F743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D4E69-8921-4204-8A38-92F2F5F11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089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A14F398-E279-4563-97D7-CD45B0F01439}" type="datetimeFigureOut">
              <a:rPr lang="zh-CN" altLang="en-US" smtClean="0"/>
              <a:pPr/>
              <a:t>2021/1/21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F30D575-0996-4A75-BB26-7F3A64A101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7552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8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95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4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47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677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28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473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55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30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84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0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27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448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26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53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124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2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698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7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12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59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46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498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963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03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56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978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770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349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42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52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3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60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40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97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831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23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8346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245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04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05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5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283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79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25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3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35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52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B569D-5846-405D-B3A8-120868F6DA6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084E6-9D89-4306-8AD8-8E2AB8D792CA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FDB555-FB17-4F63-BD27-1B654BE1C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39E59B0-ABC7-4279-AEC4-3269AD786C83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3779-9E20-4044-AE11-551D9D095A31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92F8A-181F-4E37-97C9-50C717BED165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B772-8402-4193-96E9-EF63F2168417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14BA-990B-4534-9E69-CF1BCFC0105D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F275D-0A0B-4152-AAAB-4F8F71952A1C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4EB83-FB39-4F28-A423-E8D4D6BC2894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3" name="TextBox 1"/>
          <p:cNvSpPr txBox="1"/>
          <p:nvPr userDrawn="1"/>
        </p:nvSpPr>
        <p:spPr>
          <a:xfrm>
            <a:off x="3842567" y="368823"/>
            <a:ext cx="1338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1500" b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7" y="710766"/>
            <a:ext cx="256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4500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2189971" cy="315475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658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775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dist" defTabSz="685658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314525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9319-DC87-4125-A7EB-02F91429BCA4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C15B-FD3B-4A7F-8CB1-5023BFCE34E0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2D06-91EC-4BB1-A144-DB040A915970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556C-9807-4040-91EF-0D75718888F9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698D24-4F14-41FE-BDC0-8E486DAF4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F66FBD-0AC2-40EE-8F60-FF97283CECE6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5273-FFE6-4856-903A-4CA0623A8A6D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895227-4398-4B00-99E4-5B5DBBC3C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EDC8154-AEC5-4BBC-8DF9-F66F19FFF60C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502-523D-4987-B011-FF396AC5D0FA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5E327C-8FDA-46E0-ADF9-C2584D7B2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FB7313-22A6-4CF9-9BE7-71143CF54027}"/>
              </a:ext>
            </a:extLst>
          </p:cNvPr>
          <p:cNvSpPr/>
          <p:nvPr userDrawn="1"/>
        </p:nvSpPr>
        <p:spPr>
          <a:xfrm>
            <a:off x="323528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4335-FA1F-4A2F-B252-9F42AE4494C7}" type="datetime1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F9B61E-D91F-4840-8589-74905578E638}" type="datetime1">
              <a:rPr lang="zh-CN" altLang="en-US" smtClean="0"/>
              <a:t>2021/1/21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70" r:id="rId20"/>
    <p:sldLayoutId id="2147483671" r:id="rId21"/>
    <p:sldLayoutId id="2147483672" r:id="rId22"/>
  </p:sldLayoutIdLst>
  <p:transition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2" y="2819346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22258" y="3055693"/>
            <a:ext cx="5290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畫面呈現 </a:t>
            </a:r>
            <a:r>
              <a:rPr lang="en-US" altLang="zh-TW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使用者說明書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7DDF4E5-3C21-4FFA-A4DB-CC67F8F1DB64}"/>
              </a:ext>
            </a:extLst>
          </p:cNvPr>
          <p:cNvSpPr txBox="1"/>
          <p:nvPr/>
        </p:nvSpPr>
        <p:spPr>
          <a:xfrm>
            <a:off x="1283214" y="1950313"/>
            <a:ext cx="6768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高雄水資源整合平台</a:t>
            </a:r>
            <a:endParaRPr lang="zh-CN" altLang="en-US" sz="4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627946" y="844353"/>
            <a:ext cx="7920880" cy="3949157"/>
            <a:chOff x="627946" y="844353"/>
            <a:chExt cx="7920880" cy="394915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946" y="847218"/>
              <a:ext cx="7920880" cy="3946292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/>
            <a:srcRect t="-77" r="634" b="92206"/>
            <a:stretch/>
          </p:blipFill>
          <p:spPr>
            <a:xfrm>
              <a:off x="627946" y="844353"/>
              <a:ext cx="7904494" cy="28803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42859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水庫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3923928" y="2032484"/>
            <a:ext cx="4068452" cy="276102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760132" y="700336"/>
            <a:ext cx="2932710" cy="843482"/>
          </a:xfrm>
          <a:prstGeom prst="borderCallout1">
            <a:avLst>
              <a:gd name="adj1" fmla="val 101300"/>
              <a:gd name="adj2" fmla="val 73059"/>
              <a:gd name="adj3" fmla="val 152176"/>
              <a:gd name="adj4" fmla="val 6191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可查看監測各水庫的測站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其</a:t>
            </a:r>
            <a:r>
              <a:rPr lang="zh-TW" altLang="en-US" sz="1600" dirty="0">
                <a:solidFill>
                  <a:schemeClr val="tx1"/>
                </a:solidFill>
              </a:rPr>
              <a:t>在</a:t>
            </a:r>
            <a:r>
              <a:rPr lang="zh-TW" altLang="en-US" sz="1600" dirty="0" smtClean="0">
                <a:solidFill>
                  <a:schemeClr val="tx1"/>
                </a:solidFill>
              </a:rPr>
              <a:t>各</a:t>
            </a:r>
            <a:r>
              <a:rPr lang="zh-TW" altLang="en-US" sz="1600" dirty="0" smtClean="0">
                <a:solidFill>
                  <a:schemeClr val="tx1"/>
                </a:solidFill>
              </a:rPr>
              <a:t>年間的卡爾森指數變化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1333256" y="2248508"/>
            <a:ext cx="2518664" cy="2376264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直線圖說文字 1 8"/>
          <p:cNvSpPr/>
          <p:nvPr/>
        </p:nvSpPr>
        <p:spPr>
          <a:xfrm>
            <a:off x="192362" y="2609022"/>
            <a:ext cx="996878" cy="707850"/>
          </a:xfrm>
          <a:prstGeom prst="borderCallout1">
            <a:avLst>
              <a:gd name="adj1" fmla="val 103692"/>
              <a:gd name="adj2" fmla="val 72643"/>
              <a:gd name="adj3" fmla="val 165952"/>
              <a:gd name="adj4" fmla="val 10536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測站位置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1569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水的使用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289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24933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5" y="916360"/>
            <a:ext cx="8493234" cy="3878128"/>
          </a:xfrm>
          <a:prstGeom prst="rect">
            <a:avLst/>
          </a:prstGeom>
        </p:spPr>
      </p:pic>
      <p:sp>
        <p:nvSpPr>
          <p:cNvPr id="31" name="框架 30"/>
          <p:cNvSpPr/>
          <p:nvPr/>
        </p:nvSpPr>
        <p:spPr>
          <a:xfrm>
            <a:off x="471958" y="1672444"/>
            <a:ext cx="8168494" cy="3185341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724128" y="431322"/>
            <a:ext cx="2841612" cy="843482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經本開發小組蒐集相關資訊後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所統整出的結論呈現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743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3" y="916360"/>
            <a:ext cx="8235138" cy="37804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24933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899592" y="1636440"/>
            <a:ext cx="7740860" cy="314002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166992" y="736340"/>
            <a:ext cx="1473460" cy="618152"/>
          </a:xfrm>
          <a:prstGeom prst="borderCallout1">
            <a:avLst>
              <a:gd name="adj1" fmla="val 102304"/>
              <a:gd name="adj2" fmla="val 63244"/>
              <a:gd name="adj3" fmla="val 142653"/>
              <a:gd name="adj4" fmla="val 4360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水費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舉例</a:t>
            </a:r>
            <a:r>
              <a:rPr lang="zh-TW" altLang="en-US" sz="1600" dirty="0" smtClean="0">
                <a:solidFill>
                  <a:schemeClr val="tx1"/>
                </a:solidFill>
              </a:rPr>
              <a:t>教學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53326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2879812" y="340296"/>
            <a:ext cx="5868652" cy="4536504"/>
            <a:chOff x="787885" y="1630554"/>
            <a:chExt cx="7572826" cy="675112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3"/>
            <a:srcRect t="1" b="995"/>
            <a:stretch/>
          </p:blipFill>
          <p:spPr>
            <a:xfrm>
              <a:off x="787885" y="1630554"/>
              <a:ext cx="7572825" cy="2403145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787886" y="4027812"/>
              <a:ext cx="7572825" cy="4353864"/>
              <a:chOff x="451074" y="401236"/>
              <a:chExt cx="8742934" cy="5617137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074" y="401236"/>
                <a:ext cx="8742934" cy="2690850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763" y="3040596"/>
                <a:ext cx="8742245" cy="2977777"/>
              </a:xfrm>
              <a:prstGeom prst="rect">
                <a:avLst/>
              </a:prstGeom>
            </p:spPr>
          </p:pic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249334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2879811" y="1068494"/>
            <a:ext cx="5885916" cy="3916317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863588" y="1707665"/>
            <a:ext cx="1853290" cy="1317168"/>
          </a:xfrm>
          <a:prstGeom prst="borderCallout1">
            <a:avLst>
              <a:gd name="adj1" fmla="val 100376"/>
              <a:gd name="adj2" fmla="val 78759"/>
              <a:gd name="adj3" fmla="val 133479"/>
              <a:gd name="adj4" fmla="val 10451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水費計算</a:t>
            </a:r>
            <a:r>
              <a:rPr lang="zh-TW" altLang="en-US" sz="1600" dirty="0" smtClean="0">
                <a:solidFill>
                  <a:schemeClr val="tx1"/>
                </a:solidFill>
              </a:rPr>
              <a:t>教學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以及相關計算表格資訊提供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4859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汙水處理廠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4635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5010"/>
            <a:ext cx="8288731" cy="377636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65970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3923928" y="1924472"/>
            <a:ext cx="4716524" cy="248427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311008" y="1001537"/>
            <a:ext cx="1329444" cy="545463"/>
          </a:xfrm>
          <a:prstGeom prst="borderCallout1">
            <a:avLst>
              <a:gd name="adj1" fmla="val 102304"/>
              <a:gd name="adj2" fmla="val 63244"/>
              <a:gd name="adj3" fmla="val 164573"/>
              <a:gd name="adj4" fmla="val 4085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高雄汙水</a:t>
            </a:r>
            <a:r>
              <a:rPr lang="zh-TW" altLang="en-US" sz="1600" dirty="0" smtClean="0">
                <a:solidFill>
                  <a:schemeClr val="tx1"/>
                </a:solidFill>
              </a:rPr>
              <a:t>廠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</a:t>
            </a:r>
            <a:r>
              <a:rPr lang="zh-TW" altLang="en-US" sz="1600" dirty="0" smtClean="0">
                <a:solidFill>
                  <a:schemeClr val="tx1"/>
                </a:solidFill>
              </a:rPr>
              <a:t>相關資訊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899592" y="2392524"/>
            <a:ext cx="2908513" cy="2298853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直線圖說文字 1 6"/>
          <p:cNvSpPr/>
          <p:nvPr/>
        </p:nvSpPr>
        <p:spPr>
          <a:xfrm>
            <a:off x="3067823" y="1280610"/>
            <a:ext cx="1330796" cy="545463"/>
          </a:xfrm>
          <a:prstGeom prst="borderCallout1">
            <a:avLst>
              <a:gd name="adj1" fmla="val 100933"/>
              <a:gd name="adj2" fmla="val 55391"/>
              <a:gd name="adj3" fmla="val 187898"/>
              <a:gd name="adj4" fmla="val 3424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高雄汙水</a:t>
            </a:r>
            <a:r>
              <a:rPr lang="zh-TW" altLang="en-US" sz="1600" dirty="0" smtClean="0">
                <a:solidFill>
                  <a:schemeClr val="tx1"/>
                </a:solidFill>
              </a:rPr>
              <a:t>廠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</a:t>
            </a:r>
            <a:r>
              <a:rPr lang="zh-TW" altLang="en-US" sz="1600" dirty="0">
                <a:solidFill>
                  <a:schemeClr val="tx1"/>
                </a:solidFill>
              </a:rPr>
              <a:t>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93008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935596" y="853063"/>
            <a:ext cx="7306108" cy="3987733"/>
            <a:chOff x="1188193" y="700336"/>
            <a:chExt cx="5832079" cy="348286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8193" y="700336"/>
              <a:ext cx="5832079" cy="267136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193" y="2320517"/>
              <a:ext cx="5832079" cy="186268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65970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1115616" y="1348407"/>
            <a:ext cx="6984776" cy="1359695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020272" y="725547"/>
            <a:ext cx="1509464" cy="408423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處理等級介紹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1116858" y="2989010"/>
            <a:ext cx="6984776" cy="185178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297822" y="3635576"/>
            <a:ext cx="1635588" cy="552186"/>
          </a:xfrm>
          <a:prstGeom prst="borderCallout1">
            <a:avLst>
              <a:gd name="adj1" fmla="val 100469"/>
              <a:gd name="adj2" fmla="val 25507"/>
              <a:gd name="adj3" fmla="val 164940"/>
              <a:gd name="adj4" fmla="val 4557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汙水下水道介紹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29736" y="4777811"/>
            <a:ext cx="61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9111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95536" y="1470462"/>
            <a:ext cx="8340089" cy="3312368"/>
            <a:chOff x="463867" y="1829773"/>
            <a:chExt cx="8340089" cy="290301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t="28922"/>
            <a:stretch/>
          </p:blipFill>
          <p:spPr>
            <a:xfrm>
              <a:off x="463867" y="2068488"/>
              <a:ext cx="8340089" cy="2664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b="93394"/>
            <a:stretch/>
          </p:blipFill>
          <p:spPr>
            <a:xfrm>
              <a:off x="463867" y="1829773"/>
              <a:ext cx="8340089" cy="24763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98833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汙水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3887924" y="2290951"/>
            <a:ext cx="4716524" cy="248427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4536669" y="1386281"/>
            <a:ext cx="4320480" cy="768482"/>
          </a:xfrm>
          <a:prstGeom prst="borderCallout1">
            <a:avLst>
              <a:gd name="adj1" fmla="val 93490"/>
              <a:gd name="adj2" fmla="val 98518"/>
              <a:gd name="adj3" fmla="val 206067"/>
              <a:gd name="adj4" fmla="val 9559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提供各類型汙水下水道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同年各月 </a:t>
            </a:r>
            <a:r>
              <a:rPr lang="en-US" altLang="zh-TW" sz="1600" dirty="0" smtClean="0">
                <a:solidFill>
                  <a:schemeClr val="tx1"/>
                </a:solidFill>
              </a:rPr>
              <a:t>/</a:t>
            </a:r>
            <a:r>
              <a:rPr lang="zh-TW" altLang="en-US" sz="1600" dirty="0" smtClean="0">
                <a:solidFill>
                  <a:schemeClr val="tx1"/>
                </a:solidFill>
              </a:rPr>
              <a:t> 不同年間</a:t>
            </a:r>
            <a:r>
              <a:rPr lang="zh-TW" altLang="en-US" sz="1600" dirty="0" smtClean="0">
                <a:solidFill>
                  <a:schemeClr val="tx1"/>
                </a:solidFill>
              </a:rPr>
              <a:t>的普及率</a:t>
            </a:r>
            <a:r>
              <a:rPr lang="zh-TW" altLang="en-US" sz="1600" dirty="0" smtClean="0">
                <a:solidFill>
                  <a:schemeClr val="tx1"/>
                </a:solidFill>
              </a:rPr>
              <a:t>變化圖表查詢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直線圖說文字 1 7"/>
          <p:cNvSpPr/>
          <p:nvPr/>
        </p:nvSpPr>
        <p:spPr>
          <a:xfrm>
            <a:off x="5256076" y="304585"/>
            <a:ext cx="3601073" cy="1029689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查詢同年各月：點選年分下拉選單</a:t>
            </a:r>
            <a:r>
              <a:rPr lang="en-US" altLang="zh-TW" sz="1600" dirty="0" smtClean="0">
                <a:solidFill>
                  <a:schemeClr val="tx1"/>
                </a:solidFill>
              </a:rPr>
              <a:t>	</a:t>
            </a:r>
            <a:r>
              <a:rPr lang="zh-TW" altLang="en-US" sz="1600" dirty="0" smtClean="0">
                <a:solidFill>
                  <a:schemeClr val="tx1"/>
                </a:solidFill>
              </a:rPr>
              <a:t>                  選擇查詢年分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查詢不</a:t>
            </a:r>
            <a:r>
              <a:rPr lang="zh-TW" altLang="en-US" sz="1600" dirty="0">
                <a:solidFill>
                  <a:schemeClr val="tx1"/>
                </a:solidFill>
              </a:rPr>
              <a:t>同</a:t>
            </a:r>
            <a:r>
              <a:rPr lang="zh-TW" altLang="en-US" sz="1600" dirty="0" smtClean="0">
                <a:solidFill>
                  <a:schemeClr val="tx1"/>
                </a:solidFill>
              </a:rPr>
              <a:t>年</a:t>
            </a:r>
            <a:r>
              <a:rPr lang="zh-TW" altLang="en-US" sz="1600" dirty="0">
                <a:solidFill>
                  <a:schemeClr val="tx1"/>
                </a:solidFill>
              </a:rPr>
              <a:t>間</a:t>
            </a:r>
            <a:r>
              <a:rPr lang="zh-TW" altLang="en-US" sz="1600" dirty="0" smtClean="0">
                <a:solidFill>
                  <a:schemeClr val="tx1"/>
                </a:solidFill>
              </a:rPr>
              <a:t>：直接點選查詢按鈕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54738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環境水體監測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697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011E069-B19F-4AE5-BC71-93ACC8A6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5C8AB24-C361-438C-8C21-B28815BE0A25}"/>
              </a:ext>
            </a:extLst>
          </p:cNvPr>
          <p:cNvSpPr/>
          <p:nvPr/>
        </p:nvSpPr>
        <p:spPr>
          <a:xfrm>
            <a:off x="343257" y="268288"/>
            <a:ext cx="8568952" cy="4644516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356520"/>
            <a:ext cx="1991566" cy="7617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301449" y="2414242"/>
            <a:ext cx="1332148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  <a:endParaRPr lang="zh-CN" altLang="en-US" sz="3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1" name="群組 180"/>
          <p:cNvGrpSpPr/>
          <p:nvPr/>
        </p:nvGrpSpPr>
        <p:grpSpPr>
          <a:xfrm>
            <a:off x="2174011" y="456766"/>
            <a:ext cx="2863580" cy="466343"/>
            <a:chOff x="2174011" y="456766"/>
            <a:chExt cx="2863580" cy="466343"/>
          </a:xfrm>
        </p:grpSpPr>
        <p:sp>
          <p:nvSpPr>
            <p:cNvPr id="182" name="TextBox 80"/>
            <p:cNvSpPr txBox="1"/>
            <p:nvPr/>
          </p:nvSpPr>
          <p:spPr>
            <a:xfrm>
              <a:off x="2174011" y="456766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1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83" name="Group 14"/>
            <p:cNvGrpSpPr/>
            <p:nvPr/>
          </p:nvGrpSpPr>
          <p:grpSpPr>
            <a:xfrm>
              <a:off x="3103878" y="495275"/>
              <a:ext cx="1933713" cy="427834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185" name="燕尾形 18"/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6" name="TextBox 94"/>
              <p:cNvSpPr txBox="1"/>
              <p:nvPr/>
            </p:nvSpPr>
            <p:spPr>
              <a:xfrm>
                <a:off x="7029732" y="2145081"/>
                <a:ext cx="1104032" cy="43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首頁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84" name="TextBox 80"/>
            <p:cNvSpPr txBox="1"/>
            <p:nvPr/>
          </p:nvSpPr>
          <p:spPr>
            <a:xfrm>
              <a:off x="2564038" y="664803"/>
              <a:ext cx="406201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4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7" name="群組 186"/>
          <p:cNvGrpSpPr/>
          <p:nvPr/>
        </p:nvGrpSpPr>
        <p:grpSpPr>
          <a:xfrm>
            <a:off x="2174011" y="996003"/>
            <a:ext cx="2863832" cy="453492"/>
            <a:chOff x="2169998" y="962406"/>
            <a:chExt cx="2863832" cy="453492"/>
          </a:xfrm>
        </p:grpSpPr>
        <p:sp>
          <p:nvSpPr>
            <p:cNvPr id="188" name="TextBox 81"/>
            <p:cNvSpPr txBox="1"/>
            <p:nvPr/>
          </p:nvSpPr>
          <p:spPr>
            <a:xfrm>
              <a:off x="2169998" y="962406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2</a:t>
              </a:r>
            </a:p>
          </p:txBody>
        </p:sp>
        <p:grpSp>
          <p:nvGrpSpPr>
            <p:cNvPr id="189" name="Group 15"/>
            <p:cNvGrpSpPr/>
            <p:nvPr/>
          </p:nvGrpSpPr>
          <p:grpSpPr>
            <a:xfrm>
              <a:off x="3099864" y="988063"/>
              <a:ext cx="1933966" cy="427835"/>
              <a:chOff x="2569789" y="3646467"/>
              <a:chExt cx="4272984" cy="670899"/>
            </a:xfrm>
            <a:solidFill>
              <a:schemeClr val="accent2"/>
            </a:solidFill>
          </p:grpSpPr>
          <p:sp>
            <p:nvSpPr>
              <p:cNvPr id="191" name="燕尾形 20"/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2" name="TextBox 97"/>
              <p:cNvSpPr txBox="1"/>
              <p:nvPr/>
            </p:nvSpPr>
            <p:spPr>
              <a:xfrm>
                <a:off x="4228710" y="3786019"/>
                <a:ext cx="1112756" cy="50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降雨</a:t>
                </a:r>
                <a:endParaRPr lang="zh-CN" altLang="zh-CN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0" name="TextBox 80"/>
            <p:cNvSpPr txBox="1"/>
            <p:nvPr/>
          </p:nvSpPr>
          <p:spPr>
            <a:xfrm>
              <a:off x="2564038" y="1155804"/>
              <a:ext cx="406201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6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3" name="群組 192"/>
          <p:cNvGrpSpPr/>
          <p:nvPr/>
        </p:nvGrpSpPr>
        <p:grpSpPr>
          <a:xfrm>
            <a:off x="2169998" y="1530199"/>
            <a:ext cx="2863580" cy="489898"/>
            <a:chOff x="2169998" y="1453407"/>
            <a:chExt cx="2863580" cy="489898"/>
          </a:xfrm>
        </p:grpSpPr>
        <p:sp>
          <p:nvSpPr>
            <p:cNvPr id="194" name="TextBox 80">
              <a:extLst>
                <a:ext uri="{FF2B5EF4-FFF2-40B4-BE49-F238E27FC236}">
                  <a16:creationId xmlns:a16="http://schemas.microsoft.com/office/drawing/2014/main" id="{324E56B0-05C1-4E1E-AA8E-2E523281AEE9}"/>
                </a:ext>
              </a:extLst>
            </p:cNvPr>
            <p:cNvSpPr txBox="1"/>
            <p:nvPr/>
          </p:nvSpPr>
          <p:spPr>
            <a:xfrm>
              <a:off x="2169998" y="1453407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3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95" name="Group 14">
              <a:extLst>
                <a:ext uri="{FF2B5EF4-FFF2-40B4-BE49-F238E27FC236}">
                  <a16:creationId xmlns:a16="http://schemas.microsoft.com/office/drawing/2014/main" id="{0CFB44C2-B08D-4541-BD49-F4828F614135}"/>
                </a:ext>
              </a:extLst>
            </p:cNvPr>
            <p:cNvGrpSpPr/>
            <p:nvPr/>
          </p:nvGrpSpPr>
          <p:grpSpPr>
            <a:xfrm>
              <a:off x="3099865" y="1491919"/>
              <a:ext cx="1933713" cy="427835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197" name="燕尾形 18">
                <a:extLst>
                  <a:ext uri="{FF2B5EF4-FFF2-40B4-BE49-F238E27FC236}">
                    <a16:creationId xmlns:a16="http://schemas.microsoft.com/office/drawing/2014/main" id="{55119862-633B-4C98-BFAB-542629F191CE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8" name="TextBox 94">
                <a:extLst>
                  <a:ext uri="{FF2B5EF4-FFF2-40B4-BE49-F238E27FC236}">
                    <a16:creationId xmlns:a16="http://schemas.microsoft.com/office/drawing/2014/main" id="{4AFE7C46-FA02-40B3-8530-0775F622FA0C}"/>
                  </a:ext>
                </a:extLst>
              </p:cNvPr>
              <p:cNvSpPr txBox="1"/>
              <p:nvPr/>
            </p:nvSpPr>
            <p:spPr>
              <a:xfrm>
                <a:off x="7034163" y="2135158"/>
                <a:ext cx="1112902" cy="50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水庫</a:t>
                </a:r>
                <a:endPara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6" name="TextBox 80"/>
            <p:cNvSpPr txBox="1"/>
            <p:nvPr/>
          </p:nvSpPr>
          <p:spPr>
            <a:xfrm>
              <a:off x="2567599" y="1689389"/>
              <a:ext cx="406201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8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9" name="群組 198"/>
          <p:cNvGrpSpPr/>
          <p:nvPr/>
        </p:nvGrpSpPr>
        <p:grpSpPr>
          <a:xfrm>
            <a:off x="2177650" y="2054515"/>
            <a:ext cx="2863832" cy="502205"/>
            <a:chOff x="2177650" y="1977723"/>
            <a:chExt cx="2863832" cy="502205"/>
          </a:xfrm>
        </p:grpSpPr>
        <p:sp>
          <p:nvSpPr>
            <p:cNvPr id="200" name="TextBox 81">
              <a:extLst>
                <a:ext uri="{FF2B5EF4-FFF2-40B4-BE49-F238E27FC236}">
                  <a16:creationId xmlns:a16="http://schemas.microsoft.com/office/drawing/2014/main" id="{5244DB8F-F0DE-49B8-A84B-63C097095E86}"/>
                </a:ext>
              </a:extLst>
            </p:cNvPr>
            <p:cNvSpPr txBox="1"/>
            <p:nvPr/>
          </p:nvSpPr>
          <p:spPr>
            <a:xfrm>
              <a:off x="2177650" y="1977723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4</a:t>
              </a:r>
            </a:p>
          </p:txBody>
        </p:sp>
        <p:grpSp>
          <p:nvGrpSpPr>
            <p:cNvPr id="201" name="Group 15">
              <a:extLst>
                <a:ext uri="{FF2B5EF4-FFF2-40B4-BE49-F238E27FC236}">
                  <a16:creationId xmlns:a16="http://schemas.microsoft.com/office/drawing/2014/main" id="{077739F2-5D0A-40D0-AA78-0FDD8DB85A9C}"/>
                </a:ext>
              </a:extLst>
            </p:cNvPr>
            <p:cNvGrpSpPr/>
            <p:nvPr/>
          </p:nvGrpSpPr>
          <p:grpSpPr>
            <a:xfrm>
              <a:off x="3107516" y="2003379"/>
              <a:ext cx="1933966" cy="427835"/>
              <a:chOff x="2569789" y="3646467"/>
              <a:chExt cx="4272984" cy="670899"/>
            </a:xfrm>
            <a:solidFill>
              <a:schemeClr val="accent2"/>
            </a:solidFill>
          </p:grpSpPr>
          <p:sp>
            <p:nvSpPr>
              <p:cNvPr id="203" name="燕尾形 20">
                <a:extLst>
                  <a:ext uri="{FF2B5EF4-FFF2-40B4-BE49-F238E27FC236}">
                    <a16:creationId xmlns:a16="http://schemas.microsoft.com/office/drawing/2014/main" id="{BC8FF782-B196-43B8-9258-C3EBCC78340D}"/>
                  </a:ext>
                </a:extLst>
              </p:cNvPr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4" name="TextBox 97">
                <a:extLst>
                  <a:ext uri="{FF2B5EF4-FFF2-40B4-BE49-F238E27FC236}">
                    <a16:creationId xmlns:a16="http://schemas.microsoft.com/office/drawing/2014/main" id="{FE911589-AE35-4918-9BC5-3BB42EC3C6D4}"/>
                  </a:ext>
                </a:extLst>
              </p:cNvPr>
              <p:cNvSpPr txBox="1"/>
              <p:nvPr/>
            </p:nvSpPr>
            <p:spPr>
              <a:xfrm>
                <a:off x="3814632" y="3788484"/>
                <a:ext cx="1808226" cy="50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水的使用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02" name="TextBox 80"/>
            <p:cNvSpPr txBox="1"/>
            <p:nvPr/>
          </p:nvSpPr>
          <p:spPr>
            <a:xfrm>
              <a:off x="2571837" y="2226012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12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5" name="群組 204"/>
          <p:cNvGrpSpPr/>
          <p:nvPr/>
        </p:nvGrpSpPr>
        <p:grpSpPr>
          <a:xfrm>
            <a:off x="2177871" y="2636811"/>
            <a:ext cx="2863580" cy="500243"/>
            <a:chOff x="2177871" y="2560019"/>
            <a:chExt cx="2863580" cy="500243"/>
          </a:xfrm>
        </p:grpSpPr>
        <p:sp>
          <p:nvSpPr>
            <p:cNvPr id="206" name="TextBox 80">
              <a:extLst>
                <a:ext uri="{FF2B5EF4-FFF2-40B4-BE49-F238E27FC236}">
                  <a16:creationId xmlns:a16="http://schemas.microsoft.com/office/drawing/2014/main" id="{824BA205-652A-4CC4-B471-6F0B774585EC}"/>
                </a:ext>
              </a:extLst>
            </p:cNvPr>
            <p:cNvSpPr txBox="1"/>
            <p:nvPr/>
          </p:nvSpPr>
          <p:spPr>
            <a:xfrm>
              <a:off x="2177871" y="2560019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5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07" name="Group 14">
              <a:extLst>
                <a:ext uri="{FF2B5EF4-FFF2-40B4-BE49-F238E27FC236}">
                  <a16:creationId xmlns:a16="http://schemas.microsoft.com/office/drawing/2014/main" id="{BE27A9D0-31B4-4733-A66C-020218638CF3}"/>
                </a:ext>
              </a:extLst>
            </p:cNvPr>
            <p:cNvGrpSpPr/>
            <p:nvPr/>
          </p:nvGrpSpPr>
          <p:grpSpPr>
            <a:xfrm>
              <a:off x="3107738" y="2598531"/>
              <a:ext cx="1933713" cy="427835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209" name="燕尾形 18">
                <a:extLst>
                  <a:ext uri="{FF2B5EF4-FFF2-40B4-BE49-F238E27FC236}">
                    <a16:creationId xmlns:a16="http://schemas.microsoft.com/office/drawing/2014/main" id="{C3445E70-F131-44E1-A87C-E542D6B37F78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0" name="TextBox 94">
                <a:extLst>
                  <a:ext uri="{FF2B5EF4-FFF2-40B4-BE49-F238E27FC236}">
                    <a16:creationId xmlns:a16="http://schemas.microsoft.com/office/drawing/2014/main" id="{493BD758-82D5-4CCB-987D-106A9929D5A8}"/>
                  </a:ext>
                </a:extLst>
              </p:cNvPr>
              <p:cNvSpPr txBox="1"/>
              <p:nvPr/>
            </p:nvSpPr>
            <p:spPr>
              <a:xfrm>
                <a:off x="6506464" y="2114733"/>
                <a:ext cx="2156244" cy="50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汙水處理廠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08" name="TextBox 80"/>
            <p:cNvSpPr txBox="1"/>
            <p:nvPr/>
          </p:nvSpPr>
          <p:spPr>
            <a:xfrm>
              <a:off x="2564038" y="2806346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16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1" name="群組 210"/>
          <p:cNvGrpSpPr/>
          <p:nvPr/>
        </p:nvGrpSpPr>
        <p:grpSpPr>
          <a:xfrm>
            <a:off x="2164340" y="3204731"/>
            <a:ext cx="2863832" cy="485563"/>
            <a:chOff x="2164340" y="3127939"/>
            <a:chExt cx="2863832" cy="485563"/>
          </a:xfrm>
        </p:grpSpPr>
        <p:sp>
          <p:nvSpPr>
            <p:cNvPr id="212" name="TextBox 81">
              <a:extLst>
                <a:ext uri="{FF2B5EF4-FFF2-40B4-BE49-F238E27FC236}">
                  <a16:creationId xmlns:a16="http://schemas.microsoft.com/office/drawing/2014/main" id="{5244DB8F-F0DE-49B8-A84B-63C097095E86}"/>
                </a:ext>
              </a:extLst>
            </p:cNvPr>
            <p:cNvSpPr txBox="1"/>
            <p:nvPr/>
          </p:nvSpPr>
          <p:spPr>
            <a:xfrm>
              <a:off x="2164340" y="3127939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13" name="Group 15">
              <a:extLst>
                <a:ext uri="{FF2B5EF4-FFF2-40B4-BE49-F238E27FC236}">
                  <a16:creationId xmlns:a16="http://schemas.microsoft.com/office/drawing/2014/main" id="{077739F2-5D0A-40D0-AA78-0FDD8DB85A9C}"/>
                </a:ext>
              </a:extLst>
            </p:cNvPr>
            <p:cNvGrpSpPr/>
            <p:nvPr/>
          </p:nvGrpSpPr>
          <p:grpSpPr>
            <a:xfrm>
              <a:off x="3094206" y="3153595"/>
              <a:ext cx="1933966" cy="427835"/>
              <a:chOff x="2569789" y="3646467"/>
              <a:chExt cx="4272984" cy="670899"/>
            </a:xfrm>
            <a:solidFill>
              <a:schemeClr val="accent2"/>
            </a:solidFill>
          </p:grpSpPr>
          <p:sp>
            <p:nvSpPr>
              <p:cNvPr id="215" name="燕尾形 20">
                <a:extLst>
                  <a:ext uri="{FF2B5EF4-FFF2-40B4-BE49-F238E27FC236}">
                    <a16:creationId xmlns:a16="http://schemas.microsoft.com/office/drawing/2014/main" id="{BC8FF782-B196-43B8-9258-C3EBCC78340D}"/>
                  </a:ext>
                </a:extLst>
              </p:cNvPr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6" name="TextBox 97">
                <a:extLst>
                  <a:ext uri="{FF2B5EF4-FFF2-40B4-BE49-F238E27FC236}">
                    <a16:creationId xmlns:a16="http://schemas.microsoft.com/office/drawing/2014/main" id="{FE911589-AE35-4918-9BC5-3BB42EC3C6D4}"/>
                  </a:ext>
                </a:extLst>
              </p:cNvPr>
              <p:cNvSpPr txBox="1"/>
              <p:nvPr/>
            </p:nvSpPr>
            <p:spPr>
              <a:xfrm>
                <a:off x="3292787" y="3773490"/>
                <a:ext cx="2851434" cy="50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環境</a:t>
                </a:r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水體</a:t>
                </a:r>
                <a:r>
                  <a:rPr lang="zh-TW" altLang="en-US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監測站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14" name="TextBox 80"/>
            <p:cNvSpPr txBox="1"/>
            <p:nvPr/>
          </p:nvSpPr>
          <p:spPr>
            <a:xfrm>
              <a:off x="2577175" y="3359586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20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7" name="群組 216"/>
          <p:cNvGrpSpPr/>
          <p:nvPr/>
        </p:nvGrpSpPr>
        <p:grpSpPr>
          <a:xfrm>
            <a:off x="2164339" y="3749798"/>
            <a:ext cx="2863580" cy="520830"/>
            <a:chOff x="2164339" y="3673006"/>
            <a:chExt cx="2863580" cy="520830"/>
          </a:xfrm>
        </p:grpSpPr>
        <p:sp>
          <p:nvSpPr>
            <p:cNvPr id="218" name="TextBox 80">
              <a:extLst>
                <a:ext uri="{FF2B5EF4-FFF2-40B4-BE49-F238E27FC236}">
                  <a16:creationId xmlns:a16="http://schemas.microsoft.com/office/drawing/2014/main" id="{824BA205-652A-4CC4-B471-6F0B774585EC}"/>
                </a:ext>
              </a:extLst>
            </p:cNvPr>
            <p:cNvSpPr txBox="1"/>
            <p:nvPr/>
          </p:nvSpPr>
          <p:spPr>
            <a:xfrm>
              <a:off x="2164339" y="3673006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7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19" name="Group 14">
              <a:extLst>
                <a:ext uri="{FF2B5EF4-FFF2-40B4-BE49-F238E27FC236}">
                  <a16:creationId xmlns:a16="http://schemas.microsoft.com/office/drawing/2014/main" id="{BE27A9D0-31B4-4733-A66C-020218638CF3}"/>
                </a:ext>
              </a:extLst>
            </p:cNvPr>
            <p:cNvGrpSpPr/>
            <p:nvPr/>
          </p:nvGrpSpPr>
          <p:grpSpPr>
            <a:xfrm>
              <a:off x="3094206" y="3711518"/>
              <a:ext cx="1933713" cy="427835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221" name="燕尾形 18">
                <a:extLst>
                  <a:ext uri="{FF2B5EF4-FFF2-40B4-BE49-F238E27FC236}">
                    <a16:creationId xmlns:a16="http://schemas.microsoft.com/office/drawing/2014/main" id="{C3445E70-F131-44E1-A87C-E542D6B37F78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2" name="TextBox 94">
                <a:extLst>
                  <a:ext uri="{FF2B5EF4-FFF2-40B4-BE49-F238E27FC236}">
                    <a16:creationId xmlns:a16="http://schemas.microsoft.com/office/drawing/2014/main" id="{493BD758-82D5-4CCB-987D-106A9929D5A8}"/>
                  </a:ext>
                </a:extLst>
              </p:cNvPr>
              <p:cNvSpPr txBox="1"/>
              <p:nvPr/>
            </p:nvSpPr>
            <p:spPr>
              <a:xfrm>
                <a:off x="6334171" y="2115663"/>
                <a:ext cx="2504026" cy="506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地下水監測站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20" name="TextBox 80"/>
            <p:cNvSpPr txBox="1"/>
            <p:nvPr/>
          </p:nvSpPr>
          <p:spPr>
            <a:xfrm>
              <a:off x="2571837" y="3939920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25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3" name="群組 222"/>
          <p:cNvGrpSpPr/>
          <p:nvPr/>
        </p:nvGrpSpPr>
        <p:grpSpPr>
          <a:xfrm>
            <a:off x="2164339" y="4294865"/>
            <a:ext cx="2876421" cy="582358"/>
            <a:chOff x="2164339" y="4218073"/>
            <a:chExt cx="2876421" cy="582358"/>
          </a:xfrm>
        </p:grpSpPr>
        <p:sp>
          <p:nvSpPr>
            <p:cNvPr id="224" name="TextBox 81"/>
            <p:cNvSpPr txBox="1"/>
            <p:nvPr/>
          </p:nvSpPr>
          <p:spPr>
            <a:xfrm>
              <a:off x="2164339" y="4218073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25" name="Group 15"/>
            <p:cNvGrpSpPr/>
            <p:nvPr/>
          </p:nvGrpSpPr>
          <p:grpSpPr>
            <a:xfrm>
              <a:off x="3112714" y="4286736"/>
              <a:ext cx="1928046" cy="513695"/>
              <a:chOff x="2569789" y="3646467"/>
              <a:chExt cx="4272984" cy="832861"/>
            </a:xfrm>
            <a:solidFill>
              <a:schemeClr val="accent2"/>
            </a:solidFill>
          </p:grpSpPr>
          <p:sp>
            <p:nvSpPr>
              <p:cNvPr id="227" name="燕尾形 20"/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8" name="TextBox 97"/>
              <p:cNvSpPr txBox="1"/>
              <p:nvPr/>
            </p:nvSpPr>
            <p:spPr>
              <a:xfrm>
                <a:off x="3889411" y="3776503"/>
                <a:ext cx="1631341" cy="702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淨水</a:t>
                </a:r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廠</a:t>
                </a:r>
                <a:endParaRPr lang="zh-CN" altLang="zh-CN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26" name="TextBox 80"/>
            <p:cNvSpPr txBox="1"/>
            <p:nvPr/>
          </p:nvSpPr>
          <p:spPr>
            <a:xfrm>
              <a:off x="2576661" y="4517379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29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9" name="群組 228"/>
          <p:cNvGrpSpPr/>
          <p:nvPr/>
        </p:nvGrpSpPr>
        <p:grpSpPr>
          <a:xfrm>
            <a:off x="5463101" y="469883"/>
            <a:ext cx="2764133" cy="533613"/>
            <a:chOff x="5463101" y="469883"/>
            <a:chExt cx="2764133" cy="533613"/>
          </a:xfrm>
        </p:grpSpPr>
        <p:sp>
          <p:nvSpPr>
            <p:cNvPr id="230" name="TextBox 81"/>
            <p:cNvSpPr txBox="1"/>
            <p:nvPr/>
          </p:nvSpPr>
          <p:spPr>
            <a:xfrm>
              <a:off x="5463101" y="469883"/>
              <a:ext cx="642868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31" name="Group 15"/>
            <p:cNvGrpSpPr/>
            <p:nvPr/>
          </p:nvGrpSpPr>
          <p:grpSpPr>
            <a:xfrm>
              <a:off x="6344575" y="474100"/>
              <a:ext cx="1882659" cy="529396"/>
              <a:chOff x="2569789" y="3646467"/>
              <a:chExt cx="4272984" cy="821598"/>
            </a:xfrm>
            <a:solidFill>
              <a:schemeClr val="accent2"/>
            </a:solidFill>
          </p:grpSpPr>
          <p:sp>
            <p:nvSpPr>
              <p:cNvPr id="233" name="燕尾形 20"/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4" name="TextBox 97"/>
              <p:cNvSpPr txBox="1"/>
              <p:nvPr/>
            </p:nvSpPr>
            <p:spPr>
              <a:xfrm>
                <a:off x="3599206" y="3788297"/>
                <a:ext cx="2400799" cy="679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水資源法規</a:t>
                </a:r>
                <a:endParaRPr lang="zh-CN" altLang="zh-CN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32" name="TextBox 80"/>
            <p:cNvSpPr txBox="1"/>
            <p:nvPr/>
          </p:nvSpPr>
          <p:spPr>
            <a:xfrm>
              <a:off x="5891901" y="664803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32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5" name="群組 234"/>
          <p:cNvGrpSpPr/>
          <p:nvPr/>
        </p:nvGrpSpPr>
        <p:grpSpPr>
          <a:xfrm>
            <a:off x="5467114" y="1009266"/>
            <a:ext cx="2758125" cy="435000"/>
            <a:chOff x="5463101" y="975669"/>
            <a:chExt cx="2758125" cy="435000"/>
          </a:xfrm>
        </p:grpSpPr>
        <p:sp>
          <p:nvSpPr>
            <p:cNvPr id="236" name="TextBox 80">
              <a:extLst>
                <a:ext uri="{FF2B5EF4-FFF2-40B4-BE49-F238E27FC236}">
                  <a16:creationId xmlns:a16="http://schemas.microsoft.com/office/drawing/2014/main" id="{324E56B0-05C1-4E1E-AA8E-2E523281AEE9}"/>
                </a:ext>
              </a:extLst>
            </p:cNvPr>
            <p:cNvSpPr txBox="1"/>
            <p:nvPr/>
          </p:nvSpPr>
          <p:spPr>
            <a:xfrm>
              <a:off x="5463101" y="975669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37" name="Group 14">
              <a:extLst>
                <a:ext uri="{FF2B5EF4-FFF2-40B4-BE49-F238E27FC236}">
                  <a16:creationId xmlns:a16="http://schemas.microsoft.com/office/drawing/2014/main" id="{0CFB44C2-B08D-4541-BD49-F4828F614135}"/>
                </a:ext>
              </a:extLst>
            </p:cNvPr>
            <p:cNvGrpSpPr/>
            <p:nvPr/>
          </p:nvGrpSpPr>
          <p:grpSpPr>
            <a:xfrm>
              <a:off x="6344575" y="992557"/>
              <a:ext cx="1876651" cy="418112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239" name="燕尾形 18">
                <a:extLst>
                  <a:ext uri="{FF2B5EF4-FFF2-40B4-BE49-F238E27FC236}">
                    <a16:creationId xmlns:a16="http://schemas.microsoft.com/office/drawing/2014/main" id="{55119862-633B-4C98-BFAB-542629F191CE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0" name="TextBox 94">
                <a:extLst>
                  <a:ext uri="{FF2B5EF4-FFF2-40B4-BE49-F238E27FC236}">
                    <a16:creationId xmlns:a16="http://schemas.microsoft.com/office/drawing/2014/main" id="{4AFE7C46-FA02-40B3-8530-0775F622FA0C}"/>
                  </a:ext>
                </a:extLst>
              </p:cNvPr>
              <p:cNvSpPr txBox="1"/>
              <p:nvPr/>
            </p:nvSpPr>
            <p:spPr>
              <a:xfrm>
                <a:off x="6720565" y="2132950"/>
                <a:ext cx="1712956" cy="423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水的永續</a:t>
                </a:r>
                <a:endParaRPr lang="zh-TW" altLang="en-US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38" name="TextBox 80"/>
            <p:cNvSpPr txBox="1"/>
            <p:nvPr/>
          </p:nvSpPr>
          <p:spPr>
            <a:xfrm>
              <a:off x="5902868" y="1152580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35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41" name="群組 240"/>
          <p:cNvGrpSpPr/>
          <p:nvPr/>
        </p:nvGrpSpPr>
        <p:grpSpPr>
          <a:xfrm>
            <a:off x="5463101" y="1551639"/>
            <a:ext cx="2758370" cy="464571"/>
            <a:chOff x="5463101" y="1474847"/>
            <a:chExt cx="2758370" cy="464571"/>
          </a:xfrm>
        </p:grpSpPr>
        <p:sp>
          <p:nvSpPr>
            <p:cNvPr id="242" name="TextBox 81">
              <a:extLst>
                <a:ext uri="{FF2B5EF4-FFF2-40B4-BE49-F238E27FC236}">
                  <a16:creationId xmlns:a16="http://schemas.microsoft.com/office/drawing/2014/main" id="{5244DB8F-F0DE-49B8-A84B-63C097095E86}"/>
                </a:ext>
              </a:extLst>
            </p:cNvPr>
            <p:cNvSpPr txBox="1"/>
            <p:nvPr/>
          </p:nvSpPr>
          <p:spPr>
            <a:xfrm>
              <a:off x="5463101" y="1474847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43" name="Group 15">
              <a:extLst>
                <a:ext uri="{FF2B5EF4-FFF2-40B4-BE49-F238E27FC236}">
                  <a16:creationId xmlns:a16="http://schemas.microsoft.com/office/drawing/2014/main" id="{077739F2-5D0A-40D0-AA78-0FDD8DB85A9C}"/>
                </a:ext>
              </a:extLst>
            </p:cNvPr>
            <p:cNvGrpSpPr/>
            <p:nvPr/>
          </p:nvGrpSpPr>
          <p:grpSpPr>
            <a:xfrm>
              <a:off x="6344575" y="1479062"/>
              <a:ext cx="1876896" cy="418111"/>
              <a:chOff x="2569789" y="3646467"/>
              <a:chExt cx="4272984" cy="670899"/>
            </a:xfrm>
            <a:solidFill>
              <a:schemeClr val="accent2"/>
            </a:solidFill>
          </p:grpSpPr>
          <p:sp>
            <p:nvSpPr>
              <p:cNvPr id="245" name="燕尾形 20">
                <a:extLst>
                  <a:ext uri="{FF2B5EF4-FFF2-40B4-BE49-F238E27FC236}">
                    <a16:creationId xmlns:a16="http://schemas.microsoft.com/office/drawing/2014/main" id="{BC8FF782-B196-43B8-9258-C3EBCC78340D}"/>
                  </a:ext>
                </a:extLst>
              </p:cNvPr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6" name="TextBox 97">
                <a:extLst>
                  <a:ext uri="{FF2B5EF4-FFF2-40B4-BE49-F238E27FC236}">
                    <a16:creationId xmlns:a16="http://schemas.microsoft.com/office/drawing/2014/main" id="{FE911589-AE35-4918-9BC5-3BB42EC3C6D4}"/>
                  </a:ext>
                </a:extLst>
              </p:cNvPr>
              <p:cNvSpPr txBox="1"/>
              <p:nvPr/>
            </p:nvSpPr>
            <p:spPr>
              <a:xfrm>
                <a:off x="3894922" y="3774097"/>
                <a:ext cx="1733318" cy="423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en-US" altLang="zh-TW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SDG</a:t>
                </a:r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專區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44" name="TextBox 80"/>
            <p:cNvSpPr txBox="1"/>
            <p:nvPr/>
          </p:nvSpPr>
          <p:spPr>
            <a:xfrm>
              <a:off x="5895585" y="1685502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37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47" name="群組 246"/>
          <p:cNvGrpSpPr/>
          <p:nvPr/>
        </p:nvGrpSpPr>
        <p:grpSpPr>
          <a:xfrm>
            <a:off x="5463101" y="2083027"/>
            <a:ext cx="2758125" cy="474307"/>
            <a:chOff x="5463101" y="2006235"/>
            <a:chExt cx="2758125" cy="474307"/>
          </a:xfrm>
        </p:grpSpPr>
        <p:sp>
          <p:nvSpPr>
            <p:cNvPr id="248" name="TextBox 80">
              <a:extLst>
                <a:ext uri="{FF2B5EF4-FFF2-40B4-BE49-F238E27FC236}">
                  <a16:creationId xmlns:a16="http://schemas.microsoft.com/office/drawing/2014/main" id="{824BA205-652A-4CC4-B471-6F0B774585EC}"/>
                </a:ext>
              </a:extLst>
            </p:cNvPr>
            <p:cNvSpPr txBox="1"/>
            <p:nvPr/>
          </p:nvSpPr>
          <p:spPr>
            <a:xfrm>
              <a:off x="5463101" y="2006235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12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49" name="Group 14">
              <a:extLst>
                <a:ext uri="{FF2B5EF4-FFF2-40B4-BE49-F238E27FC236}">
                  <a16:creationId xmlns:a16="http://schemas.microsoft.com/office/drawing/2014/main" id="{BE27A9D0-31B4-4733-A66C-020218638CF3}"/>
                </a:ext>
              </a:extLst>
            </p:cNvPr>
            <p:cNvGrpSpPr/>
            <p:nvPr/>
          </p:nvGrpSpPr>
          <p:grpSpPr>
            <a:xfrm>
              <a:off x="6344575" y="2023123"/>
              <a:ext cx="1876651" cy="418112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251" name="燕尾形 18">
                <a:extLst>
                  <a:ext uri="{FF2B5EF4-FFF2-40B4-BE49-F238E27FC236}">
                    <a16:creationId xmlns:a16="http://schemas.microsoft.com/office/drawing/2014/main" id="{C3445E70-F131-44E1-A87C-E542D6B37F78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2" name="TextBox 94">
                <a:extLst>
                  <a:ext uri="{FF2B5EF4-FFF2-40B4-BE49-F238E27FC236}">
                    <a16:creationId xmlns:a16="http://schemas.microsoft.com/office/drawing/2014/main" id="{493BD758-82D5-4CCB-987D-106A9929D5A8}"/>
                  </a:ext>
                </a:extLst>
              </p:cNvPr>
              <p:cNvSpPr txBox="1"/>
              <p:nvPr/>
            </p:nvSpPr>
            <p:spPr>
              <a:xfrm>
                <a:off x="6564994" y="2120340"/>
                <a:ext cx="2042370" cy="423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資料下載區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50" name="TextBox 80"/>
            <p:cNvSpPr txBox="1"/>
            <p:nvPr/>
          </p:nvSpPr>
          <p:spPr>
            <a:xfrm>
              <a:off x="5891900" y="2226626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39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>
            <a:off x="5463101" y="2659989"/>
            <a:ext cx="2758370" cy="477065"/>
            <a:chOff x="5463101" y="2583197"/>
            <a:chExt cx="2758370" cy="477065"/>
          </a:xfrm>
        </p:grpSpPr>
        <p:sp>
          <p:nvSpPr>
            <p:cNvPr id="254" name="TextBox 81">
              <a:extLst>
                <a:ext uri="{FF2B5EF4-FFF2-40B4-BE49-F238E27FC236}">
                  <a16:creationId xmlns:a16="http://schemas.microsoft.com/office/drawing/2014/main" id="{5244DB8F-F0DE-49B8-A84B-63C097095E86}"/>
                </a:ext>
              </a:extLst>
            </p:cNvPr>
            <p:cNvSpPr txBox="1"/>
            <p:nvPr/>
          </p:nvSpPr>
          <p:spPr>
            <a:xfrm>
              <a:off x="5463101" y="2583197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5" name="Group 15">
              <a:extLst>
                <a:ext uri="{FF2B5EF4-FFF2-40B4-BE49-F238E27FC236}">
                  <a16:creationId xmlns:a16="http://schemas.microsoft.com/office/drawing/2014/main" id="{077739F2-5D0A-40D0-AA78-0FDD8DB85A9C}"/>
                </a:ext>
              </a:extLst>
            </p:cNvPr>
            <p:cNvGrpSpPr/>
            <p:nvPr/>
          </p:nvGrpSpPr>
          <p:grpSpPr>
            <a:xfrm>
              <a:off x="6344575" y="2587411"/>
              <a:ext cx="1876896" cy="418111"/>
              <a:chOff x="2569789" y="3646465"/>
              <a:chExt cx="4272984" cy="670899"/>
            </a:xfrm>
            <a:solidFill>
              <a:schemeClr val="accent2"/>
            </a:solidFill>
          </p:grpSpPr>
          <p:sp>
            <p:nvSpPr>
              <p:cNvPr id="257" name="燕尾形 20">
                <a:extLst>
                  <a:ext uri="{FF2B5EF4-FFF2-40B4-BE49-F238E27FC236}">
                    <a16:creationId xmlns:a16="http://schemas.microsoft.com/office/drawing/2014/main" id="{BC8FF782-B196-43B8-9258-C3EBCC78340D}"/>
                  </a:ext>
                </a:extLst>
              </p:cNvPr>
              <p:cNvSpPr/>
              <p:nvPr/>
            </p:nvSpPr>
            <p:spPr>
              <a:xfrm>
                <a:off x="2569789" y="3646465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8" name="TextBox 97">
                <a:extLst>
                  <a:ext uri="{FF2B5EF4-FFF2-40B4-BE49-F238E27FC236}">
                    <a16:creationId xmlns:a16="http://schemas.microsoft.com/office/drawing/2014/main" id="{FE911589-AE35-4918-9BC5-3BB42EC3C6D4}"/>
                  </a:ext>
                </a:extLst>
              </p:cNvPr>
              <p:cNvSpPr txBox="1"/>
              <p:nvPr/>
            </p:nvSpPr>
            <p:spPr>
              <a:xfrm>
                <a:off x="3849633" y="3771753"/>
                <a:ext cx="1712733" cy="423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聯絡我們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56" name="TextBox 80"/>
            <p:cNvSpPr txBox="1"/>
            <p:nvPr/>
          </p:nvSpPr>
          <p:spPr>
            <a:xfrm>
              <a:off x="5893083" y="2806346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41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9" name="群組 258"/>
          <p:cNvGrpSpPr/>
          <p:nvPr/>
        </p:nvGrpSpPr>
        <p:grpSpPr>
          <a:xfrm>
            <a:off x="5463101" y="3220582"/>
            <a:ext cx="2758125" cy="469712"/>
            <a:chOff x="5463101" y="3143790"/>
            <a:chExt cx="2758125" cy="469712"/>
          </a:xfrm>
        </p:grpSpPr>
        <p:sp>
          <p:nvSpPr>
            <p:cNvPr id="260" name="TextBox 80">
              <a:extLst>
                <a:ext uri="{FF2B5EF4-FFF2-40B4-BE49-F238E27FC236}">
                  <a16:creationId xmlns:a16="http://schemas.microsoft.com/office/drawing/2014/main" id="{824BA205-652A-4CC4-B471-6F0B774585EC}"/>
                </a:ext>
              </a:extLst>
            </p:cNvPr>
            <p:cNvSpPr txBox="1"/>
            <p:nvPr/>
          </p:nvSpPr>
          <p:spPr>
            <a:xfrm>
              <a:off x="5463101" y="3143790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61" name="Group 14">
              <a:extLst>
                <a:ext uri="{FF2B5EF4-FFF2-40B4-BE49-F238E27FC236}">
                  <a16:creationId xmlns:a16="http://schemas.microsoft.com/office/drawing/2014/main" id="{BE27A9D0-31B4-4733-A66C-020218638CF3}"/>
                </a:ext>
              </a:extLst>
            </p:cNvPr>
            <p:cNvGrpSpPr/>
            <p:nvPr/>
          </p:nvGrpSpPr>
          <p:grpSpPr>
            <a:xfrm>
              <a:off x="6344575" y="3160678"/>
              <a:ext cx="1876651" cy="418112"/>
              <a:chOff x="5349226" y="2010956"/>
              <a:chExt cx="4272984" cy="670899"/>
            </a:xfrm>
            <a:solidFill>
              <a:schemeClr val="accent1"/>
            </a:solidFill>
          </p:grpSpPr>
          <p:sp>
            <p:nvSpPr>
              <p:cNvPr id="263" name="燕尾形 18">
                <a:extLst>
                  <a:ext uri="{FF2B5EF4-FFF2-40B4-BE49-F238E27FC236}">
                    <a16:creationId xmlns:a16="http://schemas.microsoft.com/office/drawing/2014/main" id="{C3445E70-F131-44E1-A87C-E542D6B37F78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4" name="TextBox 94">
                <a:extLst>
                  <a:ext uri="{FF2B5EF4-FFF2-40B4-BE49-F238E27FC236}">
                    <a16:creationId xmlns:a16="http://schemas.microsoft.com/office/drawing/2014/main" id="{493BD758-82D5-4CCB-987D-106A9929D5A8}"/>
                  </a:ext>
                </a:extLst>
              </p:cNvPr>
              <p:cNvSpPr txBox="1"/>
              <p:nvPr/>
            </p:nvSpPr>
            <p:spPr>
              <a:xfrm>
                <a:off x="5738078" y="2133513"/>
                <a:ext cx="3360028" cy="423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住家水資訊快速查詢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2" name="TextBox 80"/>
            <p:cNvSpPr txBox="1"/>
            <p:nvPr/>
          </p:nvSpPr>
          <p:spPr>
            <a:xfrm>
              <a:off x="5891900" y="3359586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43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5" name="群組 264"/>
          <p:cNvGrpSpPr/>
          <p:nvPr/>
        </p:nvGrpSpPr>
        <p:grpSpPr>
          <a:xfrm>
            <a:off x="5463101" y="3770188"/>
            <a:ext cx="2758370" cy="531074"/>
            <a:chOff x="5463101" y="3693396"/>
            <a:chExt cx="2758370" cy="531074"/>
          </a:xfrm>
        </p:grpSpPr>
        <p:sp>
          <p:nvSpPr>
            <p:cNvPr id="266" name="TextBox 81">
              <a:extLst>
                <a:ext uri="{FF2B5EF4-FFF2-40B4-BE49-F238E27FC236}">
                  <a16:creationId xmlns:a16="http://schemas.microsoft.com/office/drawing/2014/main" id="{5244DB8F-F0DE-49B8-A84B-63C097095E86}"/>
                </a:ext>
              </a:extLst>
            </p:cNvPr>
            <p:cNvSpPr txBox="1"/>
            <p:nvPr/>
          </p:nvSpPr>
          <p:spPr>
            <a:xfrm>
              <a:off x="5463101" y="3693396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rgbClr val="BFBFB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  <a:endParaRPr lang="en-US" altLang="zh-CN" sz="1400" b="1" dirty="0">
                <a:solidFill>
                  <a:srgbClr val="BFBF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67" name="Group 15">
              <a:extLst>
                <a:ext uri="{FF2B5EF4-FFF2-40B4-BE49-F238E27FC236}">
                  <a16:creationId xmlns:a16="http://schemas.microsoft.com/office/drawing/2014/main" id="{077739F2-5D0A-40D0-AA78-0FDD8DB85A9C}"/>
                </a:ext>
              </a:extLst>
            </p:cNvPr>
            <p:cNvGrpSpPr/>
            <p:nvPr/>
          </p:nvGrpSpPr>
          <p:grpSpPr>
            <a:xfrm>
              <a:off x="6344575" y="3697612"/>
              <a:ext cx="1876896" cy="526858"/>
              <a:chOff x="2569789" y="3646467"/>
              <a:chExt cx="4272984" cy="845393"/>
            </a:xfrm>
            <a:solidFill>
              <a:schemeClr val="accent2"/>
            </a:solidFill>
          </p:grpSpPr>
          <p:sp>
            <p:nvSpPr>
              <p:cNvPr id="269" name="燕尾形 20">
                <a:extLst>
                  <a:ext uri="{FF2B5EF4-FFF2-40B4-BE49-F238E27FC236}">
                    <a16:creationId xmlns:a16="http://schemas.microsoft.com/office/drawing/2014/main" id="{BC8FF782-B196-43B8-9258-C3EBCC78340D}"/>
                  </a:ext>
                </a:extLst>
              </p:cNvPr>
              <p:cNvSpPr/>
              <p:nvPr/>
            </p:nvSpPr>
            <p:spPr>
              <a:xfrm>
                <a:off x="2569789" y="3646467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0" name="TextBox 97">
                <a:extLst>
                  <a:ext uri="{FF2B5EF4-FFF2-40B4-BE49-F238E27FC236}">
                    <a16:creationId xmlns:a16="http://schemas.microsoft.com/office/drawing/2014/main" id="{FE911589-AE35-4918-9BC5-3BB42EC3C6D4}"/>
                  </a:ext>
                </a:extLst>
              </p:cNvPr>
              <p:cNvSpPr txBox="1"/>
              <p:nvPr/>
            </p:nvSpPr>
            <p:spPr>
              <a:xfrm>
                <a:off x="3913668" y="3789034"/>
                <a:ext cx="1631341" cy="702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兒童區</a:t>
                </a:r>
                <a:endPara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68" name="TextBox 80"/>
            <p:cNvSpPr txBox="1"/>
            <p:nvPr/>
          </p:nvSpPr>
          <p:spPr>
            <a:xfrm>
              <a:off x="5893083" y="3939920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47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71" name="群組 270"/>
          <p:cNvGrpSpPr/>
          <p:nvPr/>
        </p:nvGrpSpPr>
        <p:grpSpPr>
          <a:xfrm>
            <a:off x="5463101" y="4362485"/>
            <a:ext cx="2758125" cy="543747"/>
            <a:chOff x="5463101" y="4285693"/>
            <a:chExt cx="2758125" cy="543747"/>
          </a:xfrm>
        </p:grpSpPr>
        <p:sp>
          <p:nvSpPr>
            <p:cNvPr id="272" name="TextBox 80">
              <a:extLst>
                <a:ext uri="{FF2B5EF4-FFF2-40B4-BE49-F238E27FC236}">
                  <a16:creationId xmlns:a16="http://schemas.microsoft.com/office/drawing/2014/main" id="{824BA205-652A-4CC4-B471-6F0B774585EC}"/>
                </a:ext>
              </a:extLst>
            </p:cNvPr>
            <p:cNvSpPr txBox="1"/>
            <p:nvPr/>
          </p:nvSpPr>
          <p:spPr>
            <a:xfrm>
              <a:off x="5463101" y="4285693"/>
              <a:ext cx="750270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 </a:t>
              </a:r>
              <a:r>
                <a:rPr lang="en-US" altLang="zh-CN" sz="1400" b="1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endParaRPr lang="zh-CN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73" name="Group 14">
              <a:extLst>
                <a:ext uri="{FF2B5EF4-FFF2-40B4-BE49-F238E27FC236}">
                  <a16:creationId xmlns:a16="http://schemas.microsoft.com/office/drawing/2014/main" id="{BE27A9D0-31B4-4733-A66C-020218638CF3}"/>
                </a:ext>
              </a:extLst>
            </p:cNvPr>
            <p:cNvGrpSpPr/>
            <p:nvPr/>
          </p:nvGrpSpPr>
          <p:grpSpPr>
            <a:xfrm>
              <a:off x="6344575" y="4302581"/>
              <a:ext cx="1876651" cy="526859"/>
              <a:chOff x="5349226" y="2010956"/>
              <a:chExt cx="4272984" cy="845394"/>
            </a:xfrm>
            <a:solidFill>
              <a:schemeClr val="accent1"/>
            </a:solidFill>
          </p:grpSpPr>
          <p:sp>
            <p:nvSpPr>
              <p:cNvPr id="275" name="燕尾形 18">
                <a:extLst>
                  <a:ext uri="{FF2B5EF4-FFF2-40B4-BE49-F238E27FC236}">
                    <a16:creationId xmlns:a16="http://schemas.microsoft.com/office/drawing/2014/main" id="{C3445E70-F131-44E1-A87C-E542D6B37F78}"/>
                  </a:ext>
                </a:extLst>
              </p:cNvPr>
              <p:cNvSpPr/>
              <p:nvPr/>
            </p:nvSpPr>
            <p:spPr>
              <a:xfrm rot="10800000">
                <a:off x="5349226" y="2010956"/>
                <a:ext cx="4272984" cy="670899"/>
              </a:xfrm>
              <a:prstGeom prst="chevron">
                <a:avLst>
                  <a:gd name="adj" fmla="val 67746"/>
                </a:avLst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6" name="TextBox 94">
                <a:extLst>
                  <a:ext uri="{FF2B5EF4-FFF2-40B4-BE49-F238E27FC236}">
                    <a16:creationId xmlns:a16="http://schemas.microsoft.com/office/drawing/2014/main" id="{493BD758-82D5-4CCB-987D-106A9929D5A8}"/>
                  </a:ext>
                </a:extLst>
              </p:cNvPr>
              <p:cNvSpPr txBox="1"/>
              <p:nvPr/>
            </p:nvSpPr>
            <p:spPr>
              <a:xfrm>
                <a:off x="6576169" y="2153526"/>
                <a:ext cx="2020020" cy="70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zh-TW" altLang="en-US" sz="12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資料來源</a:t>
                </a:r>
                <a:endParaRPr lang="zh-CN" altLang="zh-CN" sz="1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74" name="TextBox 80"/>
            <p:cNvSpPr txBox="1"/>
            <p:nvPr/>
          </p:nvSpPr>
          <p:spPr>
            <a:xfrm>
              <a:off x="5902868" y="4520710"/>
              <a:ext cx="497572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p. 51</a:t>
              </a:r>
              <a:endParaRPr lang="zh-CN" altLang="en-US" sz="1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9" y="1109909"/>
            <a:ext cx="8251464" cy="32988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48044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環境水體監測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575556" y="2248508"/>
            <a:ext cx="8064896" cy="2160240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6408204" y="1312404"/>
            <a:ext cx="2121532" cy="617471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用於檢測河川水質的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河川汙染指數介紹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29736" y="4777811"/>
            <a:ext cx="61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7666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71696"/>
            <a:ext cx="8424936" cy="24482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48044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環境水體監測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575556" y="1929875"/>
            <a:ext cx="8172908" cy="1690093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040052" y="3796680"/>
            <a:ext cx="3420380" cy="936104"/>
          </a:xfrm>
          <a:prstGeom prst="borderCallout1">
            <a:avLst>
              <a:gd name="adj1" fmla="val 63461"/>
              <a:gd name="adj2" fmla="val 712"/>
              <a:gd name="adj3" fmla="val -15268"/>
              <a:gd name="adj4" fmla="val -3122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高雄主要河川目前最新各汙染程度</a:t>
            </a:r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 嚴重 </a:t>
            </a:r>
            <a:r>
              <a:rPr lang="en-US" altLang="zh-TW" sz="1600" dirty="0" smtClean="0">
                <a:solidFill>
                  <a:schemeClr val="tx1"/>
                </a:solidFill>
              </a:rPr>
              <a:t>/</a:t>
            </a:r>
            <a:r>
              <a:rPr lang="zh-TW" altLang="en-US" sz="1600" dirty="0" smtClean="0">
                <a:solidFill>
                  <a:schemeClr val="tx1"/>
                </a:solidFill>
              </a:rPr>
              <a:t> 中度 </a:t>
            </a:r>
            <a:r>
              <a:rPr lang="en-US" altLang="zh-TW" sz="1600" dirty="0" smtClean="0">
                <a:solidFill>
                  <a:schemeClr val="tx1"/>
                </a:solidFill>
              </a:rPr>
              <a:t>/</a:t>
            </a:r>
            <a:r>
              <a:rPr lang="zh-TW" altLang="en-US" sz="1600" dirty="0" smtClean="0">
                <a:solidFill>
                  <a:schemeClr val="tx1"/>
                </a:solidFill>
              </a:rPr>
              <a:t> 輕度 </a:t>
            </a:r>
            <a:r>
              <a:rPr lang="en-US" altLang="zh-TW" sz="1600" dirty="0" smtClean="0">
                <a:solidFill>
                  <a:schemeClr val="tx1"/>
                </a:solidFill>
              </a:rPr>
              <a:t>/</a:t>
            </a:r>
            <a:r>
              <a:rPr lang="zh-TW" altLang="en-US" sz="1600" dirty="0" smtClean="0">
                <a:solidFill>
                  <a:schemeClr val="tx1"/>
                </a:solidFill>
              </a:rPr>
              <a:t> 未</a:t>
            </a:r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 稍 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r>
              <a:rPr lang="zh-TW" altLang="en-US" sz="1600" dirty="0" smtClean="0">
                <a:solidFill>
                  <a:schemeClr val="tx1"/>
                </a:solidFill>
              </a:rPr>
              <a:t>受汙染 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長度比例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741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67544" y="1029775"/>
            <a:ext cx="8311774" cy="3373783"/>
            <a:chOff x="467544" y="1029775"/>
            <a:chExt cx="8311774" cy="337378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029775"/>
              <a:ext cx="8311774" cy="337378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1029775"/>
              <a:ext cx="7940791" cy="26790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48044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環境水體監測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591649" y="2356520"/>
            <a:ext cx="8172908" cy="204703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364088" y="1454620"/>
            <a:ext cx="3276364" cy="477055"/>
          </a:xfrm>
          <a:prstGeom prst="borderCallout1">
            <a:avLst>
              <a:gd name="adj1" fmla="val 63461"/>
              <a:gd name="adj2" fmla="val 712"/>
              <a:gd name="adj3" fmla="val 183744"/>
              <a:gd name="adj4" fmla="val -753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高雄各河川的環境水體監測站位置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84571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591648" y="830229"/>
            <a:ext cx="7940792" cy="3974563"/>
            <a:chOff x="591648" y="830229"/>
            <a:chExt cx="7940792" cy="3974563"/>
          </a:xfrm>
        </p:grpSpPr>
        <p:grpSp>
          <p:nvGrpSpPr>
            <p:cNvPr id="6" name="群組 5"/>
            <p:cNvGrpSpPr/>
            <p:nvPr/>
          </p:nvGrpSpPr>
          <p:grpSpPr>
            <a:xfrm>
              <a:off x="591649" y="830229"/>
              <a:ext cx="7940791" cy="3974563"/>
              <a:chOff x="971600" y="610928"/>
              <a:chExt cx="6159203" cy="3304263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600" y="1439784"/>
                <a:ext cx="6159203" cy="2475407"/>
              </a:xfrm>
              <a:prstGeom prst="rect">
                <a:avLst/>
              </a:prstGeom>
            </p:spPr>
          </p:pic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600" y="610928"/>
                <a:ext cx="6159203" cy="867310"/>
              </a:xfrm>
              <a:prstGeom prst="rect">
                <a:avLst/>
              </a:prstGeom>
            </p:spPr>
          </p:pic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648" y="830229"/>
              <a:ext cx="7940791" cy="267902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48044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環境水體監測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755576" y="1846958"/>
            <a:ext cx="7632848" cy="2921829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4572000" y="1175901"/>
            <a:ext cx="3672408" cy="477055"/>
          </a:xfrm>
          <a:prstGeom prst="borderCallout1">
            <a:avLst>
              <a:gd name="adj1" fmla="val 63461"/>
              <a:gd name="adj2" fmla="val 712"/>
              <a:gd name="adj3" fmla="val 135039"/>
              <a:gd name="adj4" fmla="val -981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高雄主要河川各年</a:t>
            </a:r>
            <a:r>
              <a:rPr lang="zh-TW" altLang="en-US" sz="1600" dirty="0">
                <a:solidFill>
                  <a:schemeClr val="tx1"/>
                </a:solidFill>
              </a:rPr>
              <a:t>的</a:t>
            </a:r>
            <a:r>
              <a:rPr lang="zh-TW" altLang="en-US" sz="1600" dirty="0" smtClean="0">
                <a:solidFill>
                  <a:schemeClr val="tx1"/>
                </a:solidFill>
              </a:rPr>
              <a:t>河川</a:t>
            </a:r>
            <a:r>
              <a:rPr lang="zh-TW" altLang="en-US" sz="1600" dirty="0">
                <a:solidFill>
                  <a:schemeClr val="tx1"/>
                </a:solidFill>
              </a:rPr>
              <a:t>汙染</a:t>
            </a:r>
            <a:r>
              <a:rPr lang="zh-TW" altLang="en-US" sz="1600" dirty="0" smtClean="0">
                <a:solidFill>
                  <a:schemeClr val="tx1"/>
                </a:solidFill>
              </a:rPr>
              <a:t>指數變化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32439" y="4777811"/>
            <a:ext cx="6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07914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地下水監測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1776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52364"/>
            <a:ext cx="8275290" cy="37444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0700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地下水監測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575556" y="1744452"/>
            <a:ext cx="8064896" cy="295232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6408204" y="1012471"/>
            <a:ext cx="2121532" cy="433702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地下水的相</a:t>
            </a:r>
            <a:r>
              <a:rPr lang="zh-TW" altLang="en-US" sz="1600" dirty="0">
                <a:solidFill>
                  <a:schemeClr val="tx1"/>
                </a:solidFill>
              </a:rPr>
              <a:t>關</a:t>
            </a:r>
            <a:r>
              <a:rPr lang="zh-TW" altLang="en-US" sz="1600" dirty="0" smtClean="0">
                <a:solidFill>
                  <a:schemeClr val="tx1"/>
                </a:solidFill>
              </a:rPr>
              <a:t>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29736" y="4777811"/>
            <a:ext cx="61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7324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349642" y="853063"/>
            <a:ext cx="6516724" cy="4064481"/>
            <a:chOff x="827583" y="1012471"/>
            <a:chExt cx="6052938" cy="414520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584" y="1012471"/>
              <a:ext cx="6052937" cy="2723503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3" y="3694394"/>
              <a:ext cx="6052937" cy="1463277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0700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地下水監測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1511660" y="1348408"/>
            <a:ext cx="2880320" cy="187220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818477" y="1479481"/>
            <a:ext cx="1262882" cy="765874"/>
          </a:xfrm>
          <a:prstGeom prst="borderCallout1">
            <a:avLst>
              <a:gd name="adj1" fmla="val 101325"/>
              <a:gd name="adj2" fmla="val 19919"/>
              <a:gd name="adj3" fmla="val 174164"/>
              <a:gd name="adj4" fmla="val -234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該行政區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所有地下水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監測站位置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4463988" y="1479481"/>
            <a:ext cx="3276364" cy="187220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1511660" y="3492768"/>
            <a:ext cx="6228691" cy="1384032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83730" y="1437838"/>
            <a:ext cx="1314146" cy="910633"/>
          </a:xfrm>
          <a:prstGeom prst="borderCallout1">
            <a:avLst>
              <a:gd name="adj1" fmla="val 102304"/>
              <a:gd name="adj2" fmla="val 63244"/>
              <a:gd name="adj3" fmla="val 128452"/>
              <a:gd name="adj4" fmla="val 1052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行政區有的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監測站數量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2" name="直線圖說文字 1 11"/>
          <p:cNvSpPr/>
          <p:nvPr/>
        </p:nvSpPr>
        <p:spPr>
          <a:xfrm>
            <a:off x="7812359" y="3040596"/>
            <a:ext cx="1262882" cy="1345091"/>
          </a:xfrm>
          <a:prstGeom prst="borderCallout1">
            <a:avLst>
              <a:gd name="adj1" fmla="val 101325"/>
              <a:gd name="adj2" fmla="val 19919"/>
              <a:gd name="adj3" fmla="val 124585"/>
              <a:gd name="adj4" fmla="val 3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該行政區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各地下水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監測站的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最新檢測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4597037" y="383790"/>
            <a:ext cx="4212469" cy="938546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點擊左側地圖行政區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右側及下側顯示點擊的行政區其對應資訊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4" name="直線圖說文字 1 13"/>
          <p:cNvSpPr/>
          <p:nvPr/>
        </p:nvSpPr>
        <p:spPr>
          <a:xfrm>
            <a:off x="26838" y="3191108"/>
            <a:ext cx="1427930" cy="1345091"/>
          </a:xfrm>
          <a:prstGeom prst="borderCallout1">
            <a:avLst>
              <a:gd name="adj1" fmla="val 98444"/>
              <a:gd name="adj2" fmla="val 67167"/>
              <a:gd name="adj3" fmla="val 118304"/>
              <a:gd name="adj4" fmla="val 9988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i="1" dirty="0">
                <a:solidFill>
                  <a:srgbClr val="C00000"/>
                </a:solidFill>
              </a:rPr>
              <a:t>※</a:t>
            </a:r>
            <a:r>
              <a:rPr lang="zh-TW" altLang="en-US" sz="1600" b="1" i="1" dirty="0">
                <a:solidFill>
                  <a:srgbClr val="C00000"/>
                </a:solidFill>
              </a:rPr>
              <a:t> </a:t>
            </a:r>
            <a:r>
              <a:rPr lang="zh-TW" altLang="en-US" sz="1600" b="1" i="1" dirty="0" smtClean="0">
                <a:solidFill>
                  <a:srgbClr val="C00000"/>
                </a:solidFill>
              </a:rPr>
              <a:t>附註 </a:t>
            </a:r>
            <a:r>
              <a:rPr lang="en-US" altLang="zh-TW" sz="1600" b="1" i="1" dirty="0" smtClean="0">
                <a:solidFill>
                  <a:srgbClr val="C00000"/>
                </a:solidFill>
              </a:rPr>
              <a:t>:</a:t>
            </a:r>
            <a:r>
              <a:rPr lang="zh-TW" altLang="en-US" sz="1600" b="1" i="1" dirty="0" smtClean="0">
                <a:solidFill>
                  <a:srgbClr val="C00000"/>
                </a:solidFill>
              </a:rPr>
              <a:t> </a:t>
            </a:r>
            <a:endParaRPr lang="en-US" altLang="zh-TW" sz="1600" b="1" i="1" dirty="0" smtClean="0">
              <a:solidFill>
                <a:srgbClr val="C00000"/>
              </a:solidFill>
            </a:endParaRPr>
          </a:p>
          <a:p>
            <a:pPr algn="ctr"/>
            <a:r>
              <a:rPr lang="zh-TW" altLang="en-US" sz="1600" b="1" i="1" dirty="0" smtClean="0">
                <a:solidFill>
                  <a:srgbClr val="C00000"/>
                </a:solidFill>
              </a:rPr>
              <a:t>是否通過監測</a:t>
            </a:r>
            <a:endParaRPr lang="en-US" altLang="zh-TW" sz="1600" b="1" i="1" dirty="0" smtClean="0">
              <a:solidFill>
                <a:srgbClr val="C00000"/>
              </a:solidFill>
            </a:endParaRPr>
          </a:p>
          <a:p>
            <a:pPr algn="ctr"/>
            <a:r>
              <a:rPr lang="zh-TW" altLang="en-US" sz="1600" b="1" i="1" dirty="0" smtClean="0">
                <a:solidFill>
                  <a:srgbClr val="C00000"/>
                </a:solidFill>
              </a:rPr>
              <a:t>會因為兩類</a:t>
            </a:r>
            <a:endParaRPr lang="en-US" altLang="zh-TW" sz="1600" b="1" i="1" dirty="0" smtClean="0">
              <a:solidFill>
                <a:srgbClr val="C00000"/>
              </a:solidFill>
            </a:endParaRPr>
          </a:p>
          <a:p>
            <a:pPr algn="ctr"/>
            <a:r>
              <a:rPr lang="zh-TW" altLang="en-US" sz="1600" b="1" i="1" dirty="0" smtClean="0">
                <a:solidFill>
                  <a:srgbClr val="C00000"/>
                </a:solidFill>
              </a:rPr>
              <a:t>不同監測標準</a:t>
            </a:r>
            <a:endParaRPr lang="en-US" altLang="zh-TW" sz="1600" b="1" i="1" dirty="0" smtClean="0">
              <a:solidFill>
                <a:srgbClr val="C00000"/>
              </a:solidFill>
            </a:endParaRPr>
          </a:p>
          <a:p>
            <a:pPr algn="ctr"/>
            <a:r>
              <a:rPr lang="zh-TW" altLang="en-US" sz="1600" b="1" i="1" dirty="0" smtClean="0">
                <a:solidFill>
                  <a:srgbClr val="C00000"/>
                </a:solidFill>
              </a:rPr>
              <a:t>而有不同結果</a:t>
            </a:r>
            <a:endParaRPr lang="en-US" altLang="zh-TW" sz="1600" b="1" i="1" dirty="0" smtClean="0">
              <a:solidFill>
                <a:srgbClr val="C0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3433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207107" y="772344"/>
            <a:ext cx="6701736" cy="4104456"/>
            <a:chOff x="530385" y="-25447"/>
            <a:chExt cx="8339633" cy="592453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85" y="-25447"/>
              <a:ext cx="8339633" cy="383720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385" y="3652664"/>
              <a:ext cx="8326091" cy="2246419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307007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地下水監測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框架 8"/>
          <p:cNvSpPr/>
          <p:nvPr/>
        </p:nvSpPr>
        <p:spPr>
          <a:xfrm>
            <a:off x="1115615" y="1924472"/>
            <a:ext cx="6782345" cy="2988331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7452320" y="1290356"/>
            <a:ext cx="1546008" cy="910633"/>
          </a:xfrm>
          <a:prstGeom prst="borderCallout1">
            <a:avLst>
              <a:gd name="adj1" fmla="val 102304"/>
              <a:gd name="adj2" fmla="val 63244"/>
              <a:gd name="adj3" fmla="val 159134"/>
              <a:gd name="adj4" fmla="val 3132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查詢條件下的歷史</a:t>
            </a:r>
            <a:r>
              <a:rPr lang="zh-TW" altLang="en-US" sz="1600" dirty="0">
                <a:solidFill>
                  <a:schemeClr val="tx1"/>
                </a:solidFill>
              </a:rPr>
              <a:t>監測</a:t>
            </a:r>
            <a:r>
              <a:rPr lang="zh-TW" altLang="en-US" sz="1600" dirty="0" smtClean="0">
                <a:solidFill>
                  <a:schemeClr val="tx1"/>
                </a:solidFill>
              </a:rPr>
              <a:t>資訊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5076056" y="303071"/>
            <a:ext cx="3661442" cy="938546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選</a:t>
            </a:r>
            <a:r>
              <a:rPr lang="zh-TW" altLang="en-US" sz="1600" dirty="0">
                <a:solidFill>
                  <a:schemeClr val="tx1"/>
                </a:solidFill>
              </a:rPr>
              <a:t>擇</a:t>
            </a:r>
            <a:r>
              <a:rPr lang="zh-TW" altLang="en-US" sz="1600" dirty="0" smtClean="0">
                <a:solidFill>
                  <a:schemeClr val="tx1"/>
                </a:solidFill>
              </a:rPr>
              <a:t>欲</a:t>
            </a:r>
            <a:r>
              <a:rPr lang="zh-TW" altLang="en-US" sz="1600" dirty="0" smtClean="0">
                <a:solidFill>
                  <a:schemeClr val="tx1"/>
                </a:solidFill>
              </a:rPr>
              <a:t>查詢的行政區及其監測站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下側顯示該行政區其歷史監測資訊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9753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淨水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252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5" y="1012471"/>
            <a:ext cx="8231546" cy="37174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3896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淨水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590455" y="1672443"/>
            <a:ext cx="8064896" cy="3101835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6660232" y="959107"/>
            <a:ext cx="2121532" cy="433702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自來水的產生介紹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49949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7587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5" y="968135"/>
            <a:ext cx="8157295" cy="37357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3896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淨水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4618462" y="1816460"/>
            <a:ext cx="3911274" cy="2887380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164288" y="560675"/>
            <a:ext cx="1869504" cy="951847"/>
          </a:xfrm>
          <a:prstGeom prst="borderCallout1">
            <a:avLst>
              <a:gd name="adj1" fmla="val 102304"/>
              <a:gd name="adj2" fmla="val 63244"/>
              <a:gd name="adj3" fmla="val 131801"/>
              <a:gd name="adj4" fmla="val 4577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高雄淨水場的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最新檢測資訊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以及是否通過</a:t>
            </a:r>
            <a:r>
              <a:rPr lang="zh-TW" altLang="en-US" sz="1600" dirty="0">
                <a:solidFill>
                  <a:schemeClr val="tx1"/>
                </a:solidFill>
              </a:rPr>
              <a:t>檢測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7" name="直線圖說文字 1 6"/>
          <p:cNvSpPr/>
          <p:nvPr/>
        </p:nvSpPr>
        <p:spPr>
          <a:xfrm>
            <a:off x="3671900" y="393929"/>
            <a:ext cx="3383869" cy="842564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點擊左側地圖藍色圖標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>
                <a:solidFill>
                  <a:schemeClr val="tx1"/>
                </a:solidFill>
              </a:rPr>
              <a:t>右方</a:t>
            </a:r>
            <a:r>
              <a:rPr lang="zh-TW" altLang="en-US" sz="1600" dirty="0" smtClean="0">
                <a:solidFill>
                  <a:schemeClr val="tx1"/>
                </a:solidFill>
              </a:rPr>
              <a:t>顯示該淨水廠最新檢測資訊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719571" y="1816460"/>
            <a:ext cx="3735957" cy="2887380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611560" y="1307264"/>
            <a:ext cx="1869504" cy="410516"/>
          </a:xfrm>
          <a:prstGeom prst="borderCallout1">
            <a:avLst>
              <a:gd name="adj1" fmla="val 100242"/>
              <a:gd name="adj2" fmla="val 31542"/>
              <a:gd name="adj3" fmla="val 185424"/>
              <a:gd name="adj4" fmla="val 5211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高雄淨水場</a:t>
            </a:r>
            <a:r>
              <a:rPr lang="zh-TW" altLang="en-US" sz="1600" dirty="0" smtClean="0">
                <a:solidFill>
                  <a:schemeClr val="tx1"/>
                </a:solidFill>
              </a:rPr>
              <a:t>的</a:t>
            </a:r>
            <a:r>
              <a:rPr lang="zh-TW" altLang="en-US" sz="1600" dirty="0">
                <a:solidFill>
                  <a:schemeClr val="tx1"/>
                </a:solidFill>
              </a:rPr>
              <a:t>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29736" y="4777811"/>
            <a:ext cx="61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50327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水資源法規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173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15" y="853063"/>
            <a:ext cx="8331614" cy="38120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65970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水資源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法規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971600" y="1728560"/>
            <a:ext cx="7416824" cy="2824204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6336196" y="1073961"/>
            <a:ext cx="2121532" cy="433702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展示與水相關的法規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4127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7" y="1073960"/>
            <a:ext cx="8223079" cy="33483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659702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水資源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法規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971600" y="1960476"/>
            <a:ext cx="7416824" cy="230425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020272" y="1071811"/>
            <a:ext cx="1584176" cy="608805"/>
          </a:xfrm>
          <a:prstGeom prst="borderCallout1">
            <a:avLst>
              <a:gd name="adj1" fmla="val 102304"/>
              <a:gd name="adj2" fmla="val 63244"/>
              <a:gd name="adj3" fmla="val 146762"/>
              <a:gd name="adj4" fmla="val 5107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檢舉水汙染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的相關資訊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5445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水的永續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01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水的永續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09" y="560674"/>
            <a:ext cx="6490783" cy="4172109"/>
          </a:xfrm>
          <a:prstGeom prst="rect">
            <a:avLst/>
          </a:prstGeom>
        </p:spPr>
      </p:pic>
      <p:sp>
        <p:nvSpPr>
          <p:cNvPr id="12" name="框架 11"/>
          <p:cNvSpPr/>
          <p:nvPr/>
        </p:nvSpPr>
        <p:spPr>
          <a:xfrm>
            <a:off x="2369248" y="788705"/>
            <a:ext cx="6336704" cy="3929594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396162" y="2267598"/>
            <a:ext cx="1857527" cy="758260"/>
          </a:xfrm>
          <a:prstGeom prst="borderCallout1">
            <a:avLst>
              <a:gd name="adj1" fmla="val 103553"/>
              <a:gd name="adj2" fmla="val 71515"/>
              <a:gd name="adj3" fmla="val 184270"/>
              <a:gd name="adj4" fmla="val 10283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水永續及節約用水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的宣</a:t>
            </a:r>
            <a:r>
              <a:rPr lang="zh-TW" altLang="en-US" sz="1600" dirty="0">
                <a:solidFill>
                  <a:schemeClr val="tx1"/>
                </a:solidFill>
              </a:rPr>
              <a:t>導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49978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SDG</a:t>
            </a:r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專區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76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48308"/>
            <a:ext cx="6510769" cy="44276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6942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SDG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專區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2447764" y="643942"/>
            <a:ext cx="6330748" cy="423203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574811" y="1852464"/>
            <a:ext cx="1585667" cy="1159525"/>
          </a:xfrm>
          <a:prstGeom prst="borderCallout1">
            <a:avLst>
              <a:gd name="adj1" fmla="val 99172"/>
              <a:gd name="adj2" fmla="val 72609"/>
              <a:gd name="adj3" fmla="val 148535"/>
              <a:gd name="adj4" fmla="val 11189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SDG</a:t>
            </a:r>
            <a:r>
              <a:rPr lang="zh-TW" altLang="en-US" sz="1600" dirty="0" smtClean="0">
                <a:solidFill>
                  <a:schemeClr val="tx1"/>
                </a:solidFill>
              </a:rPr>
              <a:t>的介紹</a:t>
            </a:r>
            <a:r>
              <a:rPr lang="zh-TW" altLang="en-US" sz="1600" dirty="0" smtClean="0">
                <a:solidFill>
                  <a:schemeClr val="tx1"/>
                </a:solidFill>
              </a:rPr>
              <a:t>以及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本系統達成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哪些</a:t>
            </a:r>
            <a:r>
              <a:rPr lang="en-US" altLang="zh-TW" sz="1600" dirty="0" smtClean="0">
                <a:solidFill>
                  <a:schemeClr val="tx1"/>
                </a:solidFill>
              </a:rPr>
              <a:t>SDG</a:t>
            </a:r>
            <a:r>
              <a:rPr lang="zh-TW" altLang="en-US" sz="1600" dirty="0" smtClean="0">
                <a:solidFill>
                  <a:schemeClr val="tx1"/>
                </a:solidFill>
              </a:rPr>
              <a:t>細項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2186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資料下載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69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1" y="982523"/>
            <a:ext cx="8350460" cy="38068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2236510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資料下載區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1187624" y="2176501"/>
            <a:ext cx="6912768" cy="212423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5232081" y="2752564"/>
            <a:ext cx="1899261" cy="1137832"/>
          </a:xfrm>
          <a:prstGeom prst="borderCallout1">
            <a:avLst>
              <a:gd name="adj1" fmla="val 103553"/>
              <a:gd name="adj2" fmla="val 92627"/>
              <a:gd name="adj3" fmla="val 124534"/>
              <a:gd name="adj4" fmla="val 1084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提供本開發</a:t>
            </a:r>
            <a:r>
              <a:rPr lang="zh-TW" altLang="en-US" sz="1600" dirty="0" smtClean="0">
                <a:solidFill>
                  <a:schemeClr val="tx1"/>
                </a:solidFill>
              </a:rPr>
              <a:t>小組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所整理的開放資料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給使用者下載</a:t>
            </a:r>
            <a:r>
              <a:rPr lang="zh-TW" altLang="en-US" sz="1600" dirty="0" smtClean="0">
                <a:solidFill>
                  <a:schemeClr val="tx1"/>
                </a:solidFill>
              </a:rPr>
              <a:t>以及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其他相關外部連結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7" name="直線圖說文字 1 6"/>
          <p:cNvSpPr/>
          <p:nvPr/>
        </p:nvSpPr>
        <p:spPr>
          <a:xfrm>
            <a:off x="5661171" y="288493"/>
            <a:ext cx="2916324" cy="1129140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選</a:t>
            </a:r>
            <a:r>
              <a:rPr lang="zh-TW" altLang="en-US" sz="1600" dirty="0">
                <a:solidFill>
                  <a:schemeClr val="tx1"/>
                </a:solidFill>
              </a:rPr>
              <a:t>擇</a:t>
            </a:r>
            <a:r>
              <a:rPr lang="zh-TW" altLang="en-US" sz="1600" dirty="0" smtClean="0">
                <a:solidFill>
                  <a:schemeClr val="tx1"/>
                </a:solidFill>
              </a:rPr>
              <a:t>欲下載的條件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點選右上方下載按鈕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資料將直接下載到本地</a:t>
            </a:r>
            <a:r>
              <a:rPr lang="zh-TW" altLang="en-US" sz="1600" dirty="0">
                <a:solidFill>
                  <a:schemeClr val="tx1"/>
                </a:solidFill>
              </a:rPr>
              <a:t>端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740345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96380"/>
            <a:ext cx="8454788" cy="37817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868144" y="364810"/>
            <a:ext cx="2889840" cy="678125"/>
          </a:xfrm>
          <a:prstGeom prst="borderCallout1">
            <a:avLst>
              <a:gd name="adj1" fmla="val 98558"/>
              <a:gd name="adj2" fmla="val 93714"/>
              <a:gd name="adj3" fmla="val 161475"/>
              <a:gd name="adj4" fmla="val 8128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以儀錶板呈現本系統所有功能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點選即可進入各主題頁面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03940" y="477781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729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13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204509"/>
            <a:ext cx="8026943" cy="36811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</a:t>
            </a:r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971600" y="2113505"/>
            <a:ext cx="7380820" cy="2772150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7020272" y="412304"/>
            <a:ext cx="1821999" cy="1371029"/>
          </a:xfrm>
          <a:prstGeom prst="borderCallout1">
            <a:avLst>
              <a:gd name="adj1" fmla="val 103553"/>
              <a:gd name="adj2" fmla="val 92627"/>
              <a:gd name="adj3" fmla="val 180810"/>
              <a:gd name="adj4" fmla="val 7880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可以透過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填寫相關資料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將改善意見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提供給本開發小組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7" name="直線圖說文字 1 6"/>
          <p:cNvSpPr/>
          <p:nvPr/>
        </p:nvSpPr>
        <p:spPr>
          <a:xfrm>
            <a:off x="2627784" y="268288"/>
            <a:ext cx="4319492" cy="1296144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C00000"/>
                </a:solidFill>
              </a:rPr>
              <a:t>使用說明：</a:t>
            </a:r>
            <a:endParaRPr lang="en-US" altLang="zh-TW" sz="1600" b="1" dirty="0" smtClean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>
                <a:solidFill>
                  <a:schemeClr val="tx1"/>
                </a:solidFill>
              </a:rPr>
              <a:t>填寫</a:t>
            </a:r>
            <a:r>
              <a:rPr lang="zh-TW" altLang="en-US" sz="1600" dirty="0" smtClean="0">
                <a:solidFill>
                  <a:schemeClr val="tx1"/>
                </a:solidFill>
              </a:rPr>
              <a:t>相關資訊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點選下方提交按鈕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信箱將收到</a:t>
            </a:r>
            <a:r>
              <a:rPr lang="en-US" altLang="zh-TW" sz="1600" dirty="0" smtClean="0">
                <a:solidFill>
                  <a:schemeClr val="tx1"/>
                </a:solidFill>
              </a:rPr>
              <a:t>”</a:t>
            </a:r>
            <a:r>
              <a:rPr lang="zh-TW" altLang="en-US" sz="1600" dirty="0">
                <a:solidFill>
                  <a:schemeClr val="tx1"/>
                </a:solidFill>
              </a:rPr>
              <a:t>高雄水平台已收到您的回覆</a:t>
            </a:r>
            <a:r>
              <a:rPr lang="en-US" altLang="zh-TW" sz="1600" dirty="0" smtClean="0">
                <a:solidFill>
                  <a:schemeClr val="tx1"/>
                </a:solidFill>
              </a:rPr>
              <a:t>!!”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r>
              <a:rPr lang="zh-TW" altLang="en-US" sz="1600" dirty="0" smtClean="0">
                <a:solidFill>
                  <a:schemeClr val="tx1"/>
                </a:solidFill>
              </a:rPr>
              <a:t>       的回覆信件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28571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409" y="2272970"/>
            <a:ext cx="399644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住家水資訊快速查詢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99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0" y="1081782"/>
            <a:ext cx="8219879" cy="36103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430117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住家水資訊快速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971600" y="2113505"/>
            <a:ext cx="7380820" cy="2691287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6422147" y="854775"/>
            <a:ext cx="2362059" cy="1044116"/>
          </a:xfrm>
          <a:prstGeom prst="borderCallout1">
            <a:avLst>
              <a:gd name="adj1" fmla="val 101931"/>
              <a:gd name="adj2" fmla="val 94419"/>
              <a:gd name="adj3" fmla="val 150807"/>
              <a:gd name="adj4" fmla="val 8530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輸入高雄地區內的地址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可以快速查詢離此地址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的最新</a:t>
            </a:r>
            <a:r>
              <a:rPr lang="zh-TW" altLang="en-US" sz="1600" dirty="0" smtClean="0">
                <a:solidFill>
                  <a:schemeClr val="tx1"/>
                </a:solidFill>
              </a:rPr>
              <a:t>相關</a:t>
            </a:r>
            <a:r>
              <a:rPr lang="zh-TW" altLang="en-US" sz="1600" dirty="0">
                <a:solidFill>
                  <a:schemeClr val="tx1"/>
                </a:solidFill>
              </a:rPr>
              <a:t>水</a:t>
            </a:r>
            <a:r>
              <a:rPr lang="zh-TW" altLang="en-US" sz="1600" dirty="0" smtClean="0">
                <a:solidFill>
                  <a:schemeClr val="tx1"/>
                </a:solidFill>
              </a:rPr>
              <a:t>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直線圖說文字 1 7"/>
          <p:cNvSpPr/>
          <p:nvPr/>
        </p:nvSpPr>
        <p:spPr>
          <a:xfrm>
            <a:off x="467544" y="3588571"/>
            <a:ext cx="2317009" cy="1230438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使用說明：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輸入地址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點選</a:t>
            </a:r>
            <a:r>
              <a:rPr lang="zh-TW" altLang="en-US" sz="1600" dirty="0" smtClean="0">
                <a:solidFill>
                  <a:schemeClr val="tx1"/>
                </a:solidFill>
              </a:rPr>
              <a:t>右</a:t>
            </a:r>
            <a:r>
              <a:rPr lang="zh-TW" altLang="en-US" sz="1600" dirty="0" smtClean="0">
                <a:solidFill>
                  <a:schemeClr val="tx1"/>
                </a:solidFill>
              </a:rPr>
              <a:t>方查詢按鈕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下方展示相關資訊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72505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34310"/>
          <a:stretch/>
        </p:blipFill>
        <p:spPr>
          <a:xfrm>
            <a:off x="647564" y="934363"/>
            <a:ext cx="7344816" cy="37685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430117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住家水資訊快速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6732240" y="412305"/>
            <a:ext cx="2110031" cy="1044116"/>
          </a:xfrm>
          <a:prstGeom prst="borderCallout1">
            <a:avLst>
              <a:gd name="adj1" fmla="val 103553"/>
              <a:gd name="adj2" fmla="val 92627"/>
              <a:gd name="adj3" fmla="val 167836"/>
              <a:gd name="adj4" fmla="val 5910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離查詢地址最近的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水庫、淨水廠</a:t>
            </a:r>
            <a:r>
              <a:rPr lang="en-US" altLang="zh-TW" sz="1600" dirty="0" smtClean="0">
                <a:solidFill>
                  <a:schemeClr val="tx1"/>
                </a:solidFill>
              </a:rPr>
              <a:t>…</a:t>
            </a:r>
            <a:r>
              <a:rPr lang="zh-TW" altLang="en-US" sz="1600" dirty="0" smtClean="0">
                <a:solidFill>
                  <a:schemeClr val="tx1"/>
                </a:solidFill>
              </a:rPr>
              <a:t>等等最新資訊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5593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449348"/>
            <a:ext cx="8024425" cy="31394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4301177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住家水資訊快速</a:t>
            </a:r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6732240" y="412305"/>
            <a:ext cx="2110031" cy="1044116"/>
          </a:xfrm>
          <a:prstGeom prst="borderCallout1">
            <a:avLst>
              <a:gd name="adj1" fmla="val 103553"/>
              <a:gd name="adj2" fmla="val 92627"/>
              <a:gd name="adj3" fmla="val 161349"/>
              <a:gd name="adj4" fmla="val 7957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離查詢地址最近的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水庫、淨水廠</a:t>
            </a:r>
            <a:r>
              <a:rPr lang="en-US" altLang="zh-TW" sz="1600" dirty="0" smtClean="0">
                <a:solidFill>
                  <a:schemeClr val="tx1"/>
                </a:solidFill>
              </a:rPr>
              <a:t>…</a:t>
            </a:r>
            <a:r>
              <a:rPr lang="zh-TW" altLang="en-US" sz="1600" dirty="0" smtClean="0">
                <a:solidFill>
                  <a:schemeClr val="tx1"/>
                </a:solidFill>
              </a:rPr>
              <a:t>等等最新資訊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15882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409" y="2272970"/>
            <a:ext cx="399644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兒童區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82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10228"/>
            <a:ext cx="8298504" cy="37112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3896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兒童區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827584" y="1852895"/>
            <a:ext cx="3456384" cy="2868547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2555776" y="368697"/>
            <a:ext cx="2268252" cy="512835"/>
          </a:xfrm>
          <a:prstGeom prst="borderCallout1">
            <a:avLst>
              <a:gd name="adj1" fmla="val 109375"/>
              <a:gd name="adj2" fmla="val 63103"/>
              <a:gd name="adj3" fmla="val 286359"/>
              <a:gd name="adj4" fmla="val 4329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提供相關的有趣小影片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4355976" y="1780456"/>
            <a:ext cx="3456384" cy="2940986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5652120" y="268288"/>
            <a:ext cx="2952328" cy="741940"/>
          </a:xfrm>
          <a:prstGeom prst="borderCallout1">
            <a:avLst>
              <a:gd name="adj1" fmla="val 101120"/>
              <a:gd name="adj2" fmla="val 75421"/>
              <a:gd name="adj3" fmla="val 195977"/>
              <a:gd name="adj4" fmla="val 5305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以注音輔助方式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及簡單的表達方式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使年齡層較小的兒童方便</a:t>
            </a:r>
            <a:r>
              <a:rPr lang="zh-TW" altLang="en-US" sz="1600" dirty="0">
                <a:solidFill>
                  <a:schemeClr val="tx1"/>
                </a:solidFill>
              </a:rPr>
              <a:t>閱讀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401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68063"/>
            <a:ext cx="8213097" cy="37606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3896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兒童區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框架 8"/>
          <p:cNvSpPr/>
          <p:nvPr/>
        </p:nvSpPr>
        <p:spPr>
          <a:xfrm>
            <a:off x="2519772" y="1781753"/>
            <a:ext cx="4176464" cy="3061997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5472100" y="292226"/>
            <a:ext cx="3132348" cy="665563"/>
          </a:xfrm>
          <a:prstGeom prst="borderCallout1">
            <a:avLst>
              <a:gd name="adj1" fmla="val 99848"/>
              <a:gd name="adj2" fmla="val 55633"/>
              <a:gd name="adj3" fmla="val 213936"/>
              <a:gd name="adj4" fmla="val 3413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以高雄</a:t>
            </a:r>
            <a:r>
              <a:rPr lang="zh-TW" altLang="en-US" sz="1600" dirty="0">
                <a:solidFill>
                  <a:schemeClr val="tx1"/>
                </a:solidFill>
              </a:rPr>
              <a:t>在地水情</a:t>
            </a:r>
            <a:r>
              <a:rPr lang="zh-TW" altLang="en-US" sz="1600" dirty="0" smtClean="0">
                <a:solidFill>
                  <a:schemeClr val="tx1"/>
                </a:solidFill>
              </a:rPr>
              <a:t>歷史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所</a:t>
            </a:r>
            <a:r>
              <a:rPr lang="zh-TW" altLang="en-US" sz="1600" dirty="0">
                <a:solidFill>
                  <a:schemeClr val="tx1"/>
                </a:solidFill>
              </a:rPr>
              <a:t>製作的</a:t>
            </a:r>
            <a:r>
              <a:rPr lang="en-US" altLang="zh-TW" sz="1600" dirty="0">
                <a:solidFill>
                  <a:schemeClr val="tx1"/>
                </a:solidFill>
              </a:rPr>
              <a:t>RPG</a:t>
            </a:r>
            <a:r>
              <a:rPr lang="zh-TW" altLang="en-US" sz="1600" dirty="0">
                <a:solidFill>
                  <a:schemeClr val="tx1"/>
                </a:solidFill>
              </a:rPr>
              <a:t>文字冒險射擊遊戲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6804248" y="3184612"/>
            <a:ext cx="2229609" cy="1277603"/>
          </a:xfrm>
          <a:prstGeom prst="borderCallout1">
            <a:avLst>
              <a:gd name="adj1" fmla="val 89962"/>
              <a:gd name="adj2" fmla="val 50126"/>
              <a:gd name="adj3" fmla="val 85939"/>
              <a:gd name="adj4" fmla="val 927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使用說明：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點選開始遊戲按鈕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chemeClr val="tx1"/>
                </a:solidFill>
              </a:rPr>
              <a:t>連結到外部網站後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r>
              <a:rPr lang="zh-TW" altLang="en-US" sz="1600" dirty="0" smtClean="0">
                <a:solidFill>
                  <a:schemeClr val="tx1"/>
                </a:solidFill>
              </a:rPr>
              <a:t>       便可以開始遊玩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69964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38965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兒童區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p.49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772344"/>
            <a:ext cx="3417214" cy="20187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04" y="772344"/>
            <a:ext cx="3576386" cy="20187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628" y="2875454"/>
            <a:ext cx="3566762" cy="2006304"/>
          </a:xfrm>
          <a:prstGeom prst="rect">
            <a:avLst/>
          </a:prstGeom>
        </p:spPr>
      </p:pic>
      <p:pic>
        <p:nvPicPr>
          <p:cNvPr id="12" name="圖片 11" descr="\\vmware-host\Shared Folders\桌面\截圖 2020-12-26 下午3.54.3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75454"/>
            <a:ext cx="3417214" cy="200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直線圖說文字 1 12"/>
          <p:cNvSpPr/>
          <p:nvPr/>
        </p:nvSpPr>
        <p:spPr>
          <a:xfrm>
            <a:off x="7182036" y="127255"/>
            <a:ext cx="1656184" cy="545485"/>
          </a:xfrm>
          <a:prstGeom prst="borderCallout1">
            <a:avLst>
              <a:gd name="adj1" fmla="val 88983"/>
              <a:gd name="adj2" fmla="val 93974"/>
              <a:gd name="adj3" fmla="val 178237"/>
              <a:gd name="adj4" fmla="val 65315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遊戲畫面示意圖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332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284512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降雨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670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538113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409" y="2272970"/>
            <a:ext cx="399644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554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132384"/>
            <a:ext cx="8090642" cy="37225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直線圖說文字 1 9"/>
          <p:cNvSpPr/>
          <p:nvPr/>
        </p:nvSpPr>
        <p:spPr>
          <a:xfrm>
            <a:off x="6300192" y="412304"/>
            <a:ext cx="2304256" cy="597924"/>
          </a:xfrm>
          <a:prstGeom prst="borderCallout1">
            <a:avLst>
              <a:gd name="adj1" fmla="val 101120"/>
              <a:gd name="adj2" fmla="val 75421"/>
              <a:gd name="adj3" fmla="val 157178"/>
              <a:gd name="adj4" fmla="val 6080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註明</a:t>
            </a:r>
            <a:r>
              <a:rPr lang="zh-TW" altLang="en-US" sz="1600" dirty="0" smtClean="0">
                <a:solidFill>
                  <a:schemeClr val="tx1"/>
                </a:solidFill>
              </a:rPr>
              <a:t>本系統所使用的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所有資料來源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532440" y="4777811"/>
            <a:ext cx="6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p.51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1040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728FF92-D164-4954-8A94-D5F4C943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495D99-7A4B-42BA-B6E6-E82DEBFE2F33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2268250" y="3112925"/>
            <a:ext cx="4798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8942" y="1630451"/>
            <a:ext cx="7157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介紹</a:t>
            </a:r>
            <a:r>
              <a:rPr lang="zh-TW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結束</a:t>
            </a:r>
            <a:endParaRPr lang="en-US" altLang="zh-TW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TW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TW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歡迎大家點選以下網址使用本系統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1700" y="3286077"/>
            <a:ext cx="5868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https://github.com/Hanna926/Kaohsiung-Water-Platform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51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</a:t>
            </a:r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53063"/>
            <a:ext cx="8146424" cy="3726418"/>
          </a:xfrm>
          <a:prstGeom prst="rect">
            <a:avLst/>
          </a:prstGeom>
        </p:spPr>
      </p:pic>
      <p:sp>
        <p:nvSpPr>
          <p:cNvPr id="31" name="框架 30"/>
          <p:cNvSpPr/>
          <p:nvPr/>
        </p:nvSpPr>
        <p:spPr>
          <a:xfrm>
            <a:off x="3923928" y="2068489"/>
            <a:ext cx="4608512" cy="2448272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5724128" y="1240396"/>
            <a:ext cx="2889840" cy="678125"/>
          </a:xfrm>
          <a:prstGeom prst="borderCallout1">
            <a:avLst>
              <a:gd name="adj1" fmla="val 102304"/>
              <a:gd name="adj2" fmla="val 63244"/>
              <a:gd name="adj3" fmla="val 122770"/>
              <a:gd name="adj4" fmla="val 71034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可查看高雄各</a:t>
            </a:r>
            <a:r>
              <a:rPr lang="zh-TW" altLang="en-US" sz="1600" dirty="0">
                <a:solidFill>
                  <a:schemeClr val="tx1"/>
                </a:solidFill>
              </a:rPr>
              <a:t>區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不同時間累積單位下的降雨量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603940" y="477781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4284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581043F-0E89-47DC-A9DF-DF2A3EFF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6ED1DD-A4B5-42DA-A41D-BA679C951730}"/>
              </a:ext>
            </a:extLst>
          </p:cNvPr>
          <p:cNvSpPr/>
          <p:nvPr/>
        </p:nvSpPr>
        <p:spPr>
          <a:xfrm>
            <a:off x="503548" y="484312"/>
            <a:ext cx="8172908" cy="4176464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292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3575" y="1519354"/>
            <a:ext cx="1292854" cy="56169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790" y="2280156"/>
            <a:ext cx="378042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水庫</a:t>
            </a:r>
            <a:endParaRPr lang="zh-CN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50" y="3633560"/>
            <a:ext cx="733391" cy="9272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42859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水庫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" b="1606"/>
          <a:stretch/>
        </p:blipFill>
        <p:spPr>
          <a:xfrm>
            <a:off x="594530" y="853063"/>
            <a:ext cx="7954940" cy="3600400"/>
          </a:xfrm>
          <a:prstGeom prst="rect">
            <a:avLst/>
          </a:prstGeom>
        </p:spPr>
      </p:pic>
      <p:sp>
        <p:nvSpPr>
          <p:cNvPr id="7" name="框架 6"/>
          <p:cNvSpPr/>
          <p:nvPr/>
        </p:nvSpPr>
        <p:spPr>
          <a:xfrm>
            <a:off x="6427060" y="3652664"/>
            <a:ext cx="2052228" cy="727801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框架 20"/>
          <p:cNvSpPr/>
          <p:nvPr/>
        </p:nvSpPr>
        <p:spPr>
          <a:xfrm>
            <a:off x="4588387" y="3760676"/>
            <a:ext cx="1783813" cy="619789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直線圖說文字 1 27"/>
          <p:cNvSpPr/>
          <p:nvPr/>
        </p:nvSpPr>
        <p:spPr>
          <a:xfrm>
            <a:off x="3347864" y="3203518"/>
            <a:ext cx="1152128" cy="547782"/>
          </a:xfrm>
          <a:prstGeom prst="borderCallout1">
            <a:avLst>
              <a:gd name="adj1" fmla="val 52956"/>
              <a:gd name="adj2" fmla="val 100958"/>
              <a:gd name="adj3" fmla="val 103483"/>
              <a:gd name="adj4" fmla="val 11402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水庫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原本容量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直線圖說文字 1 29"/>
          <p:cNvSpPr/>
          <p:nvPr/>
        </p:nvSpPr>
        <p:spPr>
          <a:xfrm>
            <a:off x="7520132" y="4454413"/>
            <a:ext cx="1152128" cy="547782"/>
          </a:xfrm>
          <a:prstGeom prst="borderCallout1">
            <a:avLst>
              <a:gd name="adj1" fmla="val 59797"/>
              <a:gd name="adj2" fmla="val -1828"/>
              <a:gd name="adj3" fmla="val -15556"/>
              <a:gd name="adj4" fmla="val -5512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當前水庫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容量比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6588224" y="2212504"/>
            <a:ext cx="1512168" cy="1374922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7164288" y="376300"/>
            <a:ext cx="1620180" cy="1412373"/>
          </a:xfrm>
          <a:prstGeom prst="borderCallout1">
            <a:avLst>
              <a:gd name="adj1" fmla="val 100845"/>
              <a:gd name="adj2" fmla="val 45662"/>
              <a:gd name="adj3" fmla="val 127544"/>
              <a:gd name="adj4" fmla="val 5657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以顏色區分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有效容量比數值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藍色</a:t>
            </a:r>
            <a:r>
              <a:rPr lang="en-US" altLang="zh-TW" sz="1600" dirty="0" smtClean="0">
                <a:solidFill>
                  <a:schemeClr val="tx1"/>
                </a:solidFill>
              </a:rPr>
              <a:t>:</a:t>
            </a:r>
            <a:r>
              <a:rPr lang="zh-TW" altLang="en-US" sz="1600" dirty="0" smtClean="0">
                <a:solidFill>
                  <a:schemeClr val="tx1"/>
                </a:solidFill>
              </a:rPr>
              <a:t>  </a:t>
            </a:r>
            <a:r>
              <a:rPr lang="en-US" altLang="zh-TW" sz="1600" dirty="0" smtClean="0">
                <a:solidFill>
                  <a:schemeClr val="tx1"/>
                </a:solidFill>
              </a:rPr>
              <a:t>&gt;80%</a:t>
            </a: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黃色</a:t>
            </a:r>
            <a:r>
              <a:rPr lang="en-US" altLang="zh-TW" sz="1600" dirty="0" smtClean="0">
                <a:solidFill>
                  <a:schemeClr val="tx1"/>
                </a:solidFill>
              </a:rPr>
              <a:t>:</a:t>
            </a:r>
            <a:r>
              <a:rPr lang="zh-TW" altLang="en-US" sz="1600" dirty="0" smtClean="0">
                <a:solidFill>
                  <a:schemeClr val="tx1"/>
                </a:solidFill>
              </a:rPr>
              <a:t>  </a:t>
            </a:r>
            <a:r>
              <a:rPr lang="en-US" altLang="zh-TW" sz="1600" dirty="0" smtClean="0">
                <a:solidFill>
                  <a:schemeClr val="tx1"/>
                </a:solidFill>
              </a:rPr>
              <a:t>30%~80%</a:t>
            </a: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紅色</a:t>
            </a:r>
            <a:r>
              <a:rPr lang="en-US" altLang="zh-TW" sz="1600" dirty="0" smtClean="0">
                <a:solidFill>
                  <a:schemeClr val="tx1"/>
                </a:solidFill>
              </a:rPr>
              <a:t>:</a:t>
            </a:r>
            <a:r>
              <a:rPr lang="zh-TW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</a:rPr>
              <a:t>&lt;30%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2015716" y="2601236"/>
            <a:ext cx="1097150" cy="123144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直線圖說文字 1 10"/>
          <p:cNvSpPr/>
          <p:nvPr/>
        </p:nvSpPr>
        <p:spPr>
          <a:xfrm>
            <a:off x="628590" y="2053454"/>
            <a:ext cx="1152128" cy="547782"/>
          </a:xfrm>
          <a:prstGeom prst="borderCallout1">
            <a:avLst>
              <a:gd name="adj1" fmla="val 52956"/>
              <a:gd name="adj2" fmla="val 100958"/>
              <a:gd name="adj3" fmla="val 103483"/>
              <a:gd name="adj4" fmla="val 11402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水庫</a:t>
            </a:r>
            <a:r>
              <a:rPr lang="zh-TW" altLang="en-US" sz="1600" dirty="0">
                <a:solidFill>
                  <a:schemeClr val="tx1"/>
                </a:solidFill>
              </a:rPr>
              <a:t>位置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603940" y="477781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52115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477995" y="868426"/>
            <a:ext cx="8220783" cy="3427134"/>
            <a:chOff x="477995" y="868426"/>
            <a:chExt cx="8220783" cy="3427134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995" y="868426"/>
              <a:ext cx="8220783" cy="342713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t="1" b="91382"/>
            <a:stretch/>
          </p:blipFill>
          <p:spPr>
            <a:xfrm>
              <a:off x="477995" y="875851"/>
              <a:ext cx="7954940" cy="315325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D8BAE70-FA15-4626-B0E7-95942F3C247E}"/>
              </a:ext>
            </a:extLst>
          </p:cNvPr>
          <p:cNvSpPr/>
          <p:nvPr/>
        </p:nvSpPr>
        <p:spPr>
          <a:xfrm>
            <a:off x="467544" y="268288"/>
            <a:ext cx="1428596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水庫</a:t>
            </a:r>
            <a:r>
              <a:rPr lang="en-US" altLang="zh-TW" sz="32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4644008" y="2176500"/>
            <a:ext cx="3744416" cy="1692188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直線圖說文字 1 31"/>
          <p:cNvSpPr/>
          <p:nvPr/>
        </p:nvSpPr>
        <p:spPr>
          <a:xfrm>
            <a:off x="6164813" y="3955011"/>
            <a:ext cx="2520280" cy="695948"/>
          </a:xfrm>
          <a:prstGeom prst="borderCallout1">
            <a:avLst>
              <a:gd name="adj1" fmla="val 57065"/>
              <a:gd name="adj2" fmla="val 856"/>
              <a:gd name="adj3" fmla="val -5985"/>
              <a:gd name="adj4" fmla="val -2140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三個高雄主要水庫各年間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卡爾森指數的</a:t>
            </a:r>
            <a:r>
              <a:rPr lang="zh-TW" altLang="en-US" sz="1600" dirty="0" smtClean="0">
                <a:solidFill>
                  <a:schemeClr val="tx1"/>
                </a:solidFill>
              </a:rPr>
              <a:t>變化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788348" y="1830570"/>
            <a:ext cx="3800038" cy="2362154"/>
          </a:xfrm>
          <a:prstGeom prst="frame">
            <a:avLst>
              <a:gd name="adj1" fmla="val 17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直線圖說文字 1 8"/>
          <p:cNvSpPr/>
          <p:nvPr/>
        </p:nvSpPr>
        <p:spPr>
          <a:xfrm>
            <a:off x="2555776" y="4302985"/>
            <a:ext cx="2450975" cy="703657"/>
          </a:xfrm>
          <a:prstGeom prst="borderCallout1">
            <a:avLst>
              <a:gd name="adj1" fmla="val 57065"/>
              <a:gd name="adj2" fmla="val 856"/>
              <a:gd name="adj3" fmla="val -5985"/>
              <a:gd name="adj4" fmla="val -2140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用於檢測水庫</a:t>
            </a:r>
            <a:r>
              <a:rPr lang="zh-TW" altLang="en-US" sz="1600" dirty="0" smtClean="0">
                <a:solidFill>
                  <a:schemeClr val="tx1"/>
                </a:solidFill>
              </a:rPr>
              <a:t>優氧</a:t>
            </a:r>
            <a:r>
              <a:rPr lang="zh-TW" altLang="en-US" sz="1600" dirty="0" smtClean="0">
                <a:solidFill>
                  <a:schemeClr val="tx1"/>
                </a:solidFill>
              </a:rPr>
              <a:t>程度</a:t>
            </a:r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 smtClean="0">
                <a:solidFill>
                  <a:schemeClr val="tx1"/>
                </a:solidFill>
              </a:rPr>
              <a:t>的</a:t>
            </a:r>
            <a:r>
              <a:rPr lang="zh-TW" altLang="en-US" sz="1600" dirty="0" smtClean="0">
                <a:solidFill>
                  <a:schemeClr val="tx1"/>
                </a:solidFill>
              </a:rPr>
              <a:t>卡爾</a:t>
            </a:r>
            <a:r>
              <a:rPr lang="zh-TW" altLang="en-US" sz="1600" dirty="0">
                <a:solidFill>
                  <a:schemeClr val="tx1"/>
                </a:solidFill>
              </a:rPr>
              <a:t>森</a:t>
            </a:r>
            <a:r>
              <a:rPr lang="zh-TW" altLang="en-US" sz="1600" dirty="0" smtClean="0">
                <a:solidFill>
                  <a:schemeClr val="tx1"/>
                </a:solidFill>
              </a:rPr>
              <a:t>指數介紹</a:t>
            </a:r>
            <a:endParaRPr lang="en-US" altLang="zh-TW" sz="1600" dirty="0" smtClean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603940" y="4777811"/>
            <a:ext cx="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p.9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4527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26"/>
</p:tagLst>
</file>

<file path=ppt/theme/theme1.xml><?xml version="1.0" encoding="utf-8"?>
<a:theme xmlns:a="http://schemas.openxmlformats.org/drawingml/2006/main" name="Office 主题">
  <a:themeElements>
    <a:clrScheme name="自定义 12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8A92"/>
      </a:accent1>
      <a:accent2>
        <a:srgbClr val="BFBFBF"/>
      </a:accent2>
      <a:accent3>
        <a:srgbClr val="468A92"/>
      </a:accent3>
      <a:accent4>
        <a:srgbClr val="BFBFBF"/>
      </a:accent4>
      <a:accent5>
        <a:srgbClr val="468A92"/>
      </a:accent5>
      <a:accent6>
        <a:srgbClr val="BFBFBF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1082</Words>
  <Application>Microsoft Office PowerPoint</Application>
  <PresentationFormat>自訂</PresentationFormat>
  <Paragraphs>330</Paragraphs>
  <Slides>52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0" baseType="lpstr">
      <vt:lpstr>微软雅黑</vt:lpstr>
      <vt:lpstr>宋体</vt:lpstr>
      <vt:lpstr>微軟正黑體</vt:lpstr>
      <vt:lpstr>新細明體</vt:lpstr>
      <vt:lpstr>Arial</vt:lpstr>
      <vt:lpstr>Calibri</vt:lpstr>
      <vt:lpstr>Open Sans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kan</dc:creator>
  <dc:description>http://www.ypppt.com/</dc:description>
  <cp:lastModifiedBy>hanna870926@gmail.com</cp:lastModifiedBy>
  <cp:revision>145</cp:revision>
  <dcterms:created xsi:type="dcterms:W3CDTF">2017-06-16T01:06:50Z</dcterms:created>
  <dcterms:modified xsi:type="dcterms:W3CDTF">2021-01-21T08:46:24Z</dcterms:modified>
</cp:coreProperties>
</file>